
<file path=[Content_Types].xml><?xml version="1.0" encoding="utf-8"?>
<Types xmlns="http://schemas.openxmlformats.org/package/2006/content-types">
  <Default Extension="gif" ContentType="image/gi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78" r:id="rId3"/>
    <p:sldId id="280" r:id="rId4"/>
    <p:sldId id="281" r:id="rId5"/>
    <p:sldId id="282" r:id="rId6"/>
    <p:sldId id="273" r:id="rId7"/>
    <p:sldId id="274" r:id="rId8"/>
    <p:sldId id="275" r:id="rId9"/>
    <p:sldId id="276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300" r:id="rId28"/>
    <p:sldId id="301" r:id="rId29"/>
    <p:sldId id="302" r:id="rId30"/>
    <p:sldId id="303" r:id="rId31"/>
    <p:sldId id="304" r:id="rId32"/>
    <p:sldId id="305" r:id="rId33"/>
    <p:sldId id="306" r:id="rId34"/>
    <p:sldId id="307" r:id="rId35"/>
    <p:sldId id="308" r:id="rId36"/>
    <p:sldId id="309" r:id="rId37"/>
    <p:sldId id="310" r:id="rId38"/>
    <p:sldId id="311" r:id="rId39"/>
    <p:sldId id="312" r:id="rId40"/>
    <p:sldId id="313" r:id="rId41"/>
    <p:sldId id="314" r:id="rId42"/>
    <p:sldId id="315" r:id="rId43"/>
    <p:sldId id="316" r:id="rId44"/>
    <p:sldId id="317" r:id="rId45"/>
    <p:sldId id="318" r:id="rId46"/>
    <p:sldId id="268" r:id="rId47"/>
    <p:sldId id="269" r:id="rId48"/>
    <p:sldId id="270" r:id="rId49"/>
    <p:sldId id="271" r:id="rId50"/>
    <p:sldId id="320" r:id="rId51"/>
  </p:sldIdLst>
  <p:sldSz cx="20104100" cy="11309350"/>
  <p:notesSz cx="20104100" cy="113093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698" userDrawn="1">
          <p15:clr>
            <a:srgbClr val="A4A3A4"/>
          </p15:clr>
        </p15:guide>
        <p15:guide id="2" pos="63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1C334E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74"/>
    <p:restoredTop sz="94656"/>
  </p:normalViewPr>
  <p:slideViewPr>
    <p:cSldViewPr>
      <p:cViewPr>
        <p:scale>
          <a:sx n="33" d="100"/>
          <a:sy n="33" d="100"/>
        </p:scale>
        <p:origin x="898" y="662"/>
      </p:cViewPr>
      <p:guideLst>
        <p:guide orient="horz" pos="2698"/>
        <p:guide pos="63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900566" y="1401874"/>
            <a:ext cx="4025900" cy="8299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50" b="1" i="0">
                <a:solidFill>
                  <a:srgbClr val="00009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5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50" b="1" i="0">
                <a:solidFill>
                  <a:srgbClr val="00009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35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50" b="1" i="0">
                <a:solidFill>
                  <a:srgbClr val="00009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50" b="1" i="0">
                <a:solidFill>
                  <a:srgbClr val="00009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20104099" cy="1130855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33280" y="347173"/>
            <a:ext cx="14453235" cy="4151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50" b="1" i="0">
                <a:solidFill>
                  <a:srgbClr val="00009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002914" y="2652495"/>
            <a:ext cx="9978390" cy="59988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5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forms.office.com/r/axTdthX3W2" TargetMode="Externa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144" y="30850"/>
            <a:ext cx="20104099" cy="1130855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DB87886-6AEA-AEE0-19C8-1C8DBC2DB5C7}"/>
              </a:ext>
            </a:extLst>
          </p:cNvPr>
          <p:cNvSpPr/>
          <p:nvPr/>
        </p:nvSpPr>
        <p:spPr>
          <a:xfrm>
            <a:off x="4718050" y="2530475"/>
            <a:ext cx="10668000" cy="6248400"/>
          </a:xfrm>
          <a:prstGeom prst="roundRect">
            <a:avLst>
              <a:gd name="adj" fmla="val 6911"/>
            </a:avLst>
          </a:prstGeom>
          <a:solidFill>
            <a:srgbClr val="FF0D0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!!3">
            <a:extLst>
              <a:ext uri="{FF2B5EF4-FFF2-40B4-BE49-F238E27FC236}">
                <a16:creationId xmlns:a16="http://schemas.microsoft.com/office/drawing/2014/main" id="{1A806EEA-C505-BF33-3D02-0E224678A6DB}"/>
              </a:ext>
            </a:extLst>
          </p:cNvPr>
          <p:cNvSpPr/>
          <p:nvPr/>
        </p:nvSpPr>
        <p:spPr>
          <a:xfrm>
            <a:off x="5937250" y="3368675"/>
            <a:ext cx="8229600" cy="20574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  <a:effectLst>
            <a:outerShdw blurRad="889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8" name="!!2">
            <a:extLst>
              <a:ext uri="{FF2B5EF4-FFF2-40B4-BE49-F238E27FC236}">
                <a16:creationId xmlns:a16="http://schemas.microsoft.com/office/drawing/2014/main" id="{15759D89-25BF-562C-C97E-134811361834}"/>
              </a:ext>
            </a:extLst>
          </p:cNvPr>
          <p:cNvSpPr/>
          <p:nvPr/>
        </p:nvSpPr>
        <p:spPr>
          <a:xfrm>
            <a:off x="5937250" y="4206875"/>
            <a:ext cx="8229600" cy="20574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  <a:effectLst>
            <a:outerShdw blurRad="889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9" name="!!1">
            <a:extLst>
              <a:ext uri="{FF2B5EF4-FFF2-40B4-BE49-F238E27FC236}">
                <a16:creationId xmlns:a16="http://schemas.microsoft.com/office/drawing/2014/main" id="{A3D6874A-5920-E3DD-69C4-0CD2CA5C55D8}"/>
              </a:ext>
            </a:extLst>
          </p:cNvPr>
          <p:cNvSpPr/>
          <p:nvPr/>
        </p:nvSpPr>
        <p:spPr>
          <a:xfrm>
            <a:off x="5937250" y="5045075"/>
            <a:ext cx="8229600" cy="20574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  <a:effectLst>
            <a:outerShdw blurRad="889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C1F73E0-A2BD-2037-8B49-47990D9D1E08}"/>
              </a:ext>
            </a:extLst>
          </p:cNvPr>
          <p:cNvSpPr/>
          <p:nvPr/>
        </p:nvSpPr>
        <p:spPr>
          <a:xfrm>
            <a:off x="5365750" y="5654675"/>
            <a:ext cx="9372600" cy="2895600"/>
          </a:xfrm>
          <a:custGeom>
            <a:avLst/>
            <a:gdLst>
              <a:gd name="connsiteX0" fmla="*/ 452293 w 9372600"/>
              <a:gd name="connsiteY0" fmla="*/ 0 h 2895600"/>
              <a:gd name="connsiteX1" fmla="*/ 3962400 w 9372600"/>
              <a:gd name="connsiteY1" fmla="*/ 0 h 2895600"/>
              <a:gd name="connsiteX2" fmla="*/ 4686300 w 9372600"/>
              <a:gd name="connsiteY2" fmla="*/ 723900 h 2895600"/>
              <a:gd name="connsiteX3" fmla="*/ 5410200 w 9372600"/>
              <a:gd name="connsiteY3" fmla="*/ 0 h 2895600"/>
              <a:gd name="connsiteX4" fmla="*/ 8920307 w 9372600"/>
              <a:gd name="connsiteY4" fmla="*/ 0 h 2895600"/>
              <a:gd name="connsiteX5" fmla="*/ 9372600 w 9372600"/>
              <a:gd name="connsiteY5" fmla="*/ 452293 h 2895600"/>
              <a:gd name="connsiteX6" fmla="*/ 9372600 w 9372600"/>
              <a:gd name="connsiteY6" fmla="*/ 2443307 h 2895600"/>
              <a:gd name="connsiteX7" fmla="*/ 8920307 w 9372600"/>
              <a:gd name="connsiteY7" fmla="*/ 2895600 h 2895600"/>
              <a:gd name="connsiteX8" fmla="*/ 452293 w 9372600"/>
              <a:gd name="connsiteY8" fmla="*/ 2895600 h 2895600"/>
              <a:gd name="connsiteX9" fmla="*/ 0 w 9372600"/>
              <a:gd name="connsiteY9" fmla="*/ 2443307 h 2895600"/>
              <a:gd name="connsiteX10" fmla="*/ 0 w 9372600"/>
              <a:gd name="connsiteY10" fmla="*/ 452293 h 2895600"/>
              <a:gd name="connsiteX11" fmla="*/ 452293 w 9372600"/>
              <a:gd name="connsiteY11" fmla="*/ 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72600" h="2895600">
                <a:moveTo>
                  <a:pt x="452293" y="0"/>
                </a:moveTo>
                <a:lnTo>
                  <a:pt x="3962400" y="0"/>
                </a:lnTo>
                <a:cubicBezTo>
                  <a:pt x="3962400" y="399799"/>
                  <a:pt x="4286501" y="723900"/>
                  <a:pt x="4686300" y="723900"/>
                </a:cubicBezTo>
                <a:cubicBezTo>
                  <a:pt x="5086099" y="723900"/>
                  <a:pt x="5410200" y="399799"/>
                  <a:pt x="5410200" y="0"/>
                </a:cubicBezTo>
                <a:lnTo>
                  <a:pt x="8920307" y="0"/>
                </a:lnTo>
                <a:cubicBezTo>
                  <a:pt x="9170102" y="0"/>
                  <a:pt x="9372600" y="202498"/>
                  <a:pt x="9372600" y="452293"/>
                </a:cubicBezTo>
                <a:lnTo>
                  <a:pt x="9372600" y="2443307"/>
                </a:lnTo>
                <a:cubicBezTo>
                  <a:pt x="9372600" y="2693102"/>
                  <a:pt x="9170102" y="2895600"/>
                  <a:pt x="8920307" y="2895600"/>
                </a:cubicBezTo>
                <a:lnTo>
                  <a:pt x="452293" y="2895600"/>
                </a:lnTo>
                <a:cubicBezTo>
                  <a:pt x="202498" y="2895600"/>
                  <a:pt x="0" y="2693102"/>
                  <a:pt x="0" y="2443307"/>
                </a:cubicBezTo>
                <a:lnTo>
                  <a:pt x="0" y="452293"/>
                </a:lnTo>
                <a:cubicBezTo>
                  <a:pt x="0" y="202498"/>
                  <a:pt x="202498" y="0"/>
                  <a:pt x="452293" y="0"/>
                </a:cubicBezTo>
                <a:close/>
              </a:path>
            </a:pathLst>
          </a:custGeom>
          <a:solidFill>
            <a:srgbClr val="FF0D0D"/>
          </a:solidFill>
          <a:ln>
            <a:noFill/>
          </a:ln>
          <a:effectLst>
            <a:outerShdw blurRad="889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sz="4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44D079-9925-6628-DEAA-9666A5CBB0BF}"/>
              </a:ext>
            </a:extLst>
          </p:cNvPr>
          <p:cNvSpPr txBox="1"/>
          <p:nvPr/>
        </p:nvSpPr>
        <p:spPr>
          <a:xfrm>
            <a:off x="6318250" y="6829555"/>
            <a:ext cx="723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4800" dirty="0">
                <a:solidFill>
                  <a:schemeClr val="bg1"/>
                </a:solidFill>
                <a:latin typeface="Arial Rounded MT Bold" panose="020F0704030504030204" pitchFamily="34" charset="0"/>
                <a:ea typeface="Verdana" panose="020B0604030504040204" pitchFamily="34" charset="0"/>
              </a:rPr>
              <a:t>Data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460A5E1-1751-1A06-4A99-9E0AB9CB0DD8}"/>
              </a:ext>
            </a:extLst>
          </p:cNvPr>
          <p:cNvGrpSpPr/>
          <p:nvPr/>
        </p:nvGrpSpPr>
        <p:grpSpPr>
          <a:xfrm>
            <a:off x="1289050" y="71786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A608A04C-EB3C-5587-CA48-69090D8AC270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F6C00B9-346C-4BC2-3263-72CC49A3075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C1122F3-F2F2-13DC-59C3-A149411BEB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F169643-600D-4A59-5C2F-76DFD51E2E01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0D2720F-5A82-CC3F-BCE5-5891DA9AD8E9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7FBC164-17BF-5823-F8D5-7603609C02B8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83AD2F09-4503-BC3A-CFBC-C5AEBB3ACDDF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C5F6896-D087-0DF9-5367-629C56FAAFCC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A45ED85-D4ED-67B5-DE04-95E835C35867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D0866E1-3526-18B1-F17D-E4F264B34A59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D90B67C-8273-1707-2798-DB02729526EB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97A86994-8CCE-D1A5-B5C1-764749569A81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4C87C56-7968-41F2-9575-849056741995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CBC5411-6CDD-A0E3-623C-889A8E4D196D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55E165D-96D2-B416-5A72-9DF3DA1C3589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1BF3920-9003-8E97-3E09-6C6A31CDFEB0}"/>
              </a:ext>
            </a:extLst>
          </p:cNvPr>
          <p:cNvSpPr txBox="1"/>
          <p:nvPr/>
        </p:nvSpPr>
        <p:spPr>
          <a:xfrm>
            <a:off x="3689350" y="1729599"/>
            <a:ext cx="1272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Current Handling of Transportation Challenges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9206A121-220A-CA64-8532-3467842E79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6D6B0AE-13CE-9BF4-9E9F-D319549D0E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B5C9F37-58E5-1AFC-07B2-AD134BF8831B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2480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6BAE64-4E7B-C3B0-070D-749FF2EA7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3E74DA4B-1D55-6403-A4F3-2409077B2C6D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B1B2F38C-C934-B80B-3A12-5BF2048FD75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945F859-A403-EEB1-C225-30E664B41E82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1AE14CB-E485-1E9D-14D2-3B9E1FDF4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768AEC9-7A57-FA31-0CE9-CF6295583778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8D29D43-8845-AD0B-104B-3E9870D3B2BB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95C6D49-B7D0-C21B-E3D1-88F4439C77C3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D2CF2F09-5732-ECD5-302D-550B3446340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DE63EF8-B290-CEBB-D5EA-1EE1B90DC5E8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EB545E7-630E-ABEF-9674-4FACE8763ABE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BFB53F8-33D5-6A2E-044A-607C7C8CC8A2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2D71C4E-1DD7-F781-A4BD-2CF215923592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10398467-8340-3AB7-2563-44392AC0A37B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0C73AC33-E34A-93DE-2BFC-E44070C8F70F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CE810A7-3B37-33E6-5007-74DDB5CFAA7C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5126715-D70E-289D-4241-25B53E116E3D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041C332-04C3-E14A-BC7C-3393A9EE4346}"/>
              </a:ext>
            </a:extLst>
          </p:cNvPr>
          <p:cNvSpPr txBox="1"/>
          <p:nvPr/>
        </p:nvSpPr>
        <p:spPr>
          <a:xfrm>
            <a:off x="3689350" y="1729599"/>
            <a:ext cx="1272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Current Handling of Transportation Challenges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2DD89918-E914-D077-0356-870318ADA9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D36D5CCB-5D7E-F071-90BC-F0F42C2A85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98F122A8-A990-C95F-C159-01B3BA50F64B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2203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14717-61EE-FB8A-6AE7-5286835FA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5FBA63A2-2E4A-9D24-2FC1-19D3005AA912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8BAC62A7-B65A-1BDF-269F-0686C773FB1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D2E1C8-4707-C8E0-CFBD-5E332F0FC05B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85FF1C4-23FF-CD73-94E7-17ADF8FDB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E43AC7F-84C5-B55B-E4C5-2F04559D1812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547DECC-6877-3A43-F912-CC2CA1867100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235213-B549-5056-AB23-9407F4306BCF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B481AA81-F0D6-1FE1-8F9C-F1D0CAAA6EF1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ABCD033-906D-7076-81B1-5EC364090E41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BC53885-1DA9-ED86-6975-806250B4E1B1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49F2DD8-AB08-0BD2-F6B2-163358C8AA2D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927163B-3EB6-4ACC-C8C4-2D917A0CC1EF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426DBB15-E81C-6C13-B5F9-5CC92BD98A1F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6928719-EF2A-41D7-A673-417C6FDD869B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8E6D395-1F86-55B8-E4CE-2B1B64579D7D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C7A16EF-E7B2-AD28-D64F-EF7D73E353D7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133EBAA-7D01-536F-5D3F-C80C830B11F3}"/>
              </a:ext>
            </a:extLst>
          </p:cNvPr>
          <p:cNvSpPr txBox="1"/>
          <p:nvPr/>
        </p:nvSpPr>
        <p:spPr>
          <a:xfrm>
            <a:off x="3689350" y="1729599"/>
            <a:ext cx="1272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Current Handling of Transportation Challenges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E3F35144-7AB0-DC89-A737-E48F59C5B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7D7C20BA-B2BB-94CF-E2D2-24A5366058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0A3FF72-D0D0-7696-0186-B62A4AA11D3A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3769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1026B5-1BB0-73D0-FC80-8ADD73848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18AF50E0-CB48-8890-84C7-F1FFEF8BA7A8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9E717882-94F6-5D2B-AE9A-83C529971963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B8EAFB0-1C97-6429-581B-0776C84815A1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620CDA2-F259-316E-8C92-851172FE1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B427608-0EA8-9997-50BE-7E815696FF1E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3FC81C8-E9E1-06FB-4EE0-3780C2E5746C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9CA3A96-B84E-9A7A-8701-A0F22F8C3B79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AA9BEDB4-E6B9-6AA5-35C5-91C5C818B901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D6895CA-B39A-F7CC-E265-90C3B5027ADC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D78013E-85C0-F251-D1AE-9E4D0B60D7CF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5B147FC-4CF0-CAFC-AE25-CB7DE1CCFC91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C916842-5ED3-0C60-A229-42C1B45FA6F3}"/>
              </a:ext>
            </a:extLst>
          </p:cNvPr>
          <p:cNvGrpSpPr/>
          <p:nvPr/>
        </p:nvGrpSpPr>
        <p:grpSpPr>
          <a:xfrm>
            <a:off x="12566650" y="29114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0FBD32D4-71AB-B04F-0D94-934B2EB7AFD0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60B439D-EBB0-6B94-EDC2-5E36AF6072A2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A792331-C178-17A5-E551-99CB1E9C65CA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A7D448C-5027-F17E-2D5E-4FF35BBBE038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12EE3F4-D2DA-703A-451C-F3261AF73C05}"/>
              </a:ext>
            </a:extLst>
          </p:cNvPr>
          <p:cNvSpPr txBox="1"/>
          <p:nvPr/>
        </p:nvSpPr>
        <p:spPr>
          <a:xfrm>
            <a:off x="3689350" y="1729599"/>
            <a:ext cx="1272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Current Handling of Transportation Challenges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ACE85FD0-9020-76DE-DCEE-7D6424051A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49F3BCA-140C-E717-9646-4A0EF99D15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39306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50E05BD4-B77D-6DA1-311C-1A5F30B74DCD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1867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7166E-E9F7-F8AD-6466-2801131E5E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89390241-5F40-6936-C7D2-FBC3FCD2EA76}"/>
              </a:ext>
            </a:extLst>
          </p:cNvPr>
          <p:cNvGrpSpPr/>
          <p:nvPr/>
        </p:nvGrpSpPr>
        <p:grpSpPr>
          <a:xfrm>
            <a:off x="1289050" y="71786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D4C69C45-713A-B014-B474-C8860D21D78F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84E5CA8-86D7-B354-80A4-D0ED8181482D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08C2BDC-87CA-E3C6-4EEB-FEC9DAEC8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EB5C83F-A879-70AB-CBCE-D36DA7342DAD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C646157-52F7-655F-284B-8226E4C91E5A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7585E0A-16AC-6380-D99A-2A7747ED2B71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D2A1581A-64D4-E985-30F7-2D3CD9F21E2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010DCDF7-6E69-A7A7-21F0-971A08A7DC80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9DDC94B-B88F-3887-FA17-5F2BFABE82FA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EFDA4B4-B6AF-FDFC-294E-95385FBCCB9B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121C9D3-5D16-99D1-3F4C-69EB49359A94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548D3543-3981-6271-D2F4-48AC4B67F2A6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01F1B9C-686D-2019-81A0-E8A804D72ED1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B7ED9E8-6F1C-DEF3-6849-1579BD353D62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1321712-CC09-E200-C6BD-8E5FA81EF394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7BEDAE1-3C08-545D-635D-6CF757FE9E7B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Features for the App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BC3A91C0-D47F-7972-8E09-447CB539E6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7A07DC27-700B-9D3C-51ED-924DFB4367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BE5159C-C3AA-3C4D-2ABE-5AA3B1B4CEB0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4919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19703-EBFC-7E1A-2957-BEEC3C0FD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A03E0622-B83B-AFD2-91D8-D8681585A94E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4A083971-6FE1-C342-2590-2ED49D7BB046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AE2B7C3-DBBB-D30C-F2F0-2BC270250EC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601E72C-7F59-54A7-B5BD-C3534C27A1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899A647-04B0-B16C-29C5-F4DA0C289D17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830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specific features would make the app useful for your team?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prefer real-time tracking for buses and drivers?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important is user feedback integration into the app?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A70686-7518-5F72-491A-EE0F00FA2784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AB06700-E34A-F1DE-0579-BB30CA6C0E27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A2273A62-E436-C56A-41FC-82881404B086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89802B7-19A0-20D2-11B1-FCF8333B1CF5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1DCFD32-EBC0-96AF-1610-4F3B632A71E4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E9C0700-92AA-BFE9-EC6D-E48A94DB35EC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CEA99B7-D187-BA2C-ED47-FB21DA5A85EC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2681E79F-AC39-A177-6B29-4682A36D402E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6D39F48F-D1AB-A7B5-F557-21A3D3D8A8E3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D4B9138-20CC-2519-BB20-0E8FEC89A726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64B9482-6DF0-BE4E-D912-F97689788AAF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96C0990-208D-1E5C-7061-F7CA8F3F9DCB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Features for the App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1E01A508-BE31-DBA2-8354-14B9FD5E4D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8B0EDE8-59F3-06AE-1542-64850DBA0F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5846F9FC-BB3C-69FF-94AD-70FA0BFD27B7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625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19BAE0-5904-7DDD-9F40-618632596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019901E8-2DC1-B7E9-0362-B629D100F741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39240B39-671C-3622-13DC-B4A8C263F7C1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ECDA445-88B6-968F-5E83-8C994AD8AFA7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686ADDE-D863-8A5B-82BC-CB3933E71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5A33DF-B566-1211-3E7D-3623A0264856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830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specific features would make the app useful for your team?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prefer real-time tracking for buses and drivers?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important is user feedback integration into the app?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3D863D9-74A3-7933-4FDD-A3C8C4319C33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75A09AF-4DAB-24CB-0558-BDF0F279C5AC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333B1031-CFA2-C648-FACA-73AC21A27B1F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855CE15-BF3E-D868-173E-015CACC8E074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FA0305A-3B89-00F2-CC78-CB6934C6DDB4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Gather a wish list of features that solve specific pain points.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AF82730-F150-7053-3A2E-9573EB67B79D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0FC5305-6708-622C-3705-54CA6B751D9B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04D32AE2-C761-9FCC-1E31-55DF45D0DF4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0BB074-E1FA-FD5F-BD93-DC64236570FD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5320ADA-4BBF-1BFC-58B9-E25CF29245F6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B324D46-5696-C54F-3F2A-15D2A0C64487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8281536-A5F7-87A9-70EE-701048B963E5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Features for the App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D3C12723-2B2E-6117-9B31-7C6ACB9E89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684600B8-C18B-1358-9B54-E267803D59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545843D1-BB00-5A41-57C0-6A70D0595E92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413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7A938-AECE-2A1E-781A-44289EDB7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8F21C77-ACAE-5D84-ACD0-17CCB3E13165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58D85C0E-1790-07E9-E2C0-1AFFEBE38943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AEE24BB-5365-0BAC-7EFC-B4EF15223C6B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6328920-59EC-043F-2EC3-6F4C6B45B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89FA0DB-B9AE-2381-8DCC-A99F7228A699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830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specific features would make the app useful for your team?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prefer real-time tracking for buses and drivers?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important is user feedback integration into the app?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B7198A9-8F27-BCF9-80FA-F830897255F9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76B0018-D1E5-3F2C-8498-6B4D7C3CFE35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40F0F281-7D0C-4F50-3DAB-66D3278D8BD1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7275975-4ADF-2BF7-D7B6-8697A1A255AC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86DAF5F-999C-DCCE-5374-8E624B6E5AEC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Gather a wish list of features that solve specific pain points.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F913F8A-97BA-3BFE-5653-F43477B393E9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D76FCC3-A938-5EEA-C5EA-1098DA6AD14E}"/>
              </a:ext>
            </a:extLst>
          </p:cNvPr>
          <p:cNvGrpSpPr/>
          <p:nvPr/>
        </p:nvGrpSpPr>
        <p:grpSpPr>
          <a:xfrm>
            <a:off x="12566650" y="29114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7406E1E1-A062-3906-EB0F-EFE145A9A44B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1377C78-AB22-073B-A4DA-40A50A8C937C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65279AC-1F56-46C4-7EFB-D19EE9CEB210}"/>
                </a:ext>
              </a:extLst>
            </p:cNvPr>
            <p:cNvSpPr txBox="1"/>
            <p:nvPr/>
          </p:nvSpPr>
          <p:spPr>
            <a:xfrm>
              <a:off x="1289050" y="6923648"/>
              <a:ext cx="4419600" cy="32488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 dashboard for route optimization and scheduling.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Real-time tracking for buses and dynamic rerouting.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Automated resource allocation based on demand patterns.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 feedback system linked to individual routes or drivers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4AD1B39-299D-55C8-97AF-B49DF5CE6FB7}"/>
                </a:ext>
              </a:extLst>
            </p:cNvPr>
            <p:cNvSpPr txBox="1"/>
            <p:nvPr/>
          </p:nvSpPr>
          <p:spPr>
            <a:xfrm>
              <a:off x="2381737" y="6284804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32D366B-6EB8-A816-0428-4FA66830F3DE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Features for the App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989A232B-268E-D27B-A1A2-F1D4BAD381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6A51C7FE-1CF4-3234-A6DE-416086E288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39306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0B07CDD5-C496-EA22-D853-92CF1F7A9F5C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361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AD7201-C8DD-182C-61BA-B69EF04CC9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A44AD4F8-1525-2B3C-A6BD-8973ACED0C67}"/>
              </a:ext>
            </a:extLst>
          </p:cNvPr>
          <p:cNvGrpSpPr/>
          <p:nvPr/>
        </p:nvGrpSpPr>
        <p:grpSpPr>
          <a:xfrm>
            <a:off x="1289050" y="71786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8EE78E2C-24C8-1920-702F-58385BE9684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8F369C0-25B4-41DA-F4AA-6EC7C35091CA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1578B03-0D27-D85C-B329-B29F1EF08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BDEAEC3-BEE1-7770-AB8B-518DF6C27207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4A9478A-87E2-3C9F-44FF-617F9DA1533C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0E20C2B-F030-4BDB-B2AB-422119A672B0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C53D3901-69DE-25A2-AEF9-7386209279DB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837427A-732E-3781-0ED0-16ECB4D6E729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070A1F8-96C3-0272-A517-8184E4D8B4AB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DF0020D-8238-DF9C-D410-D84A059FA31D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51C1AC0-0F30-2604-9744-259A94ABE797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3047B635-2E5D-3423-7D41-4CB9205315A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009321C4-4EEB-63AF-D7F6-E3368D239949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0348A6E-CF3D-0769-CBF0-009F5B0B5004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B283826-151D-19F3-3645-236FE254FB16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1BAD6EA-647C-F236-51E9-ECC2DFB2D5AE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Overcrowding and Underutilization Management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FA69E92-A4B8-3EA4-7F65-8B22A31951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99F5D17F-8C60-E2ED-FE69-3B28E6E893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BA410F7E-21CB-5CCF-C4EC-31E31CD58C1E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8852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8413C-AF22-119E-517F-DC16B6093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8A8C708-0403-D6A4-498F-C39FED0B2874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F5548448-C0D7-5879-5B0A-E9A4CC524A42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DA28DF0-789D-EE3A-2407-D6A751291DCB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0CA4093-3D19-9580-63E5-CDD8642DD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A1A30F9-D37C-B966-A3D0-394DA329464C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301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handle overcrowded buses or underused routes?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want the app to predict and address these issues dynamically?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5C8672-2CB5-EBF0-8BB1-8F597E92B7B1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C9EF342-8E82-6F18-7FB3-09E30895358D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60470760-2A3A-135B-ACFB-BFADF852F4F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18BA260-6458-5A2C-530C-0D87388B5C42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E80428D-17DE-F540-247B-896C87BF95B6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F327ECF-2589-BD1B-AC55-C26EA56C2F24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23A52B9-1B24-FCC6-21FB-1B1EA6BE99C0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71337A03-8066-5FD0-B89F-B597D2B95824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50A8329-7E36-440B-994D-8A57FA8680C9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2105D8C-025C-0F93-C3AB-2FE148C20480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A13DBBD-1455-E012-7029-AACD59B7B2B5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7AFCCA0-2B63-723B-DDB2-5C7F558C7E66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Overcrowding and Underutilization Management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A730EAF0-AE76-1206-142B-A64F49CF85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9E12759-6FC1-FF0D-61B4-32DA324E04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93E271DD-76C7-046A-8942-9EE51568FF80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4597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85BCBA-9B99-5B55-6A3A-3A0818A52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7984312-F907-6D9E-58DE-1C963A9283EF}"/>
              </a:ext>
            </a:extLst>
          </p:cNvPr>
          <p:cNvSpPr/>
          <p:nvPr/>
        </p:nvSpPr>
        <p:spPr>
          <a:xfrm>
            <a:off x="4718050" y="2530475"/>
            <a:ext cx="10668000" cy="6248400"/>
          </a:xfrm>
          <a:prstGeom prst="roundRect">
            <a:avLst>
              <a:gd name="adj" fmla="val 6911"/>
            </a:avLst>
          </a:prstGeom>
          <a:solidFill>
            <a:srgbClr val="FF0D0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!!3">
            <a:extLst>
              <a:ext uri="{FF2B5EF4-FFF2-40B4-BE49-F238E27FC236}">
                <a16:creationId xmlns:a16="http://schemas.microsoft.com/office/drawing/2014/main" id="{F9412C64-792F-3B8E-C08D-CEE7E38D55A0}"/>
              </a:ext>
            </a:extLst>
          </p:cNvPr>
          <p:cNvSpPr/>
          <p:nvPr/>
        </p:nvSpPr>
        <p:spPr>
          <a:xfrm>
            <a:off x="5937250" y="3368675"/>
            <a:ext cx="8229600" cy="20574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5" name="!!2">
            <a:extLst>
              <a:ext uri="{FF2B5EF4-FFF2-40B4-BE49-F238E27FC236}">
                <a16:creationId xmlns:a16="http://schemas.microsoft.com/office/drawing/2014/main" id="{9E4A22A7-5B04-1B12-1F8C-8F6895A0AADA}"/>
              </a:ext>
            </a:extLst>
          </p:cNvPr>
          <p:cNvSpPr/>
          <p:nvPr/>
        </p:nvSpPr>
        <p:spPr>
          <a:xfrm>
            <a:off x="5937250" y="4206875"/>
            <a:ext cx="8229600" cy="20574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6" name="!!1">
            <a:extLst>
              <a:ext uri="{FF2B5EF4-FFF2-40B4-BE49-F238E27FC236}">
                <a16:creationId xmlns:a16="http://schemas.microsoft.com/office/drawing/2014/main" id="{742CD71C-93E6-DB3D-D136-9601185C154F}"/>
              </a:ext>
            </a:extLst>
          </p:cNvPr>
          <p:cNvSpPr/>
          <p:nvPr/>
        </p:nvSpPr>
        <p:spPr>
          <a:xfrm>
            <a:off x="5937250" y="1463675"/>
            <a:ext cx="8229600" cy="56388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n-US" sz="48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UNI ROUTES</a:t>
            </a:r>
          </a:p>
          <a:p>
            <a:pPr algn="ctr" rtl="0"/>
            <a:endParaRPr lang="en-US" sz="48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6177AC4-D8B6-B809-3BF4-B3E53785569F}"/>
              </a:ext>
            </a:extLst>
          </p:cNvPr>
          <p:cNvSpPr/>
          <p:nvPr/>
        </p:nvSpPr>
        <p:spPr>
          <a:xfrm>
            <a:off x="5365750" y="5654675"/>
            <a:ext cx="9372600" cy="2895600"/>
          </a:xfrm>
          <a:custGeom>
            <a:avLst/>
            <a:gdLst>
              <a:gd name="connsiteX0" fmla="*/ 452293 w 9372600"/>
              <a:gd name="connsiteY0" fmla="*/ 0 h 2895600"/>
              <a:gd name="connsiteX1" fmla="*/ 3962400 w 9372600"/>
              <a:gd name="connsiteY1" fmla="*/ 0 h 2895600"/>
              <a:gd name="connsiteX2" fmla="*/ 4686300 w 9372600"/>
              <a:gd name="connsiteY2" fmla="*/ 723900 h 2895600"/>
              <a:gd name="connsiteX3" fmla="*/ 5410200 w 9372600"/>
              <a:gd name="connsiteY3" fmla="*/ 0 h 2895600"/>
              <a:gd name="connsiteX4" fmla="*/ 8920307 w 9372600"/>
              <a:gd name="connsiteY4" fmla="*/ 0 h 2895600"/>
              <a:gd name="connsiteX5" fmla="*/ 9372600 w 9372600"/>
              <a:gd name="connsiteY5" fmla="*/ 452293 h 2895600"/>
              <a:gd name="connsiteX6" fmla="*/ 9372600 w 9372600"/>
              <a:gd name="connsiteY6" fmla="*/ 2443307 h 2895600"/>
              <a:gd name="connsiteX7" fmla="*/ 8920307 w 9372600"/>
              <a:gd name="connsiteY7" fmla="*/ 2895600 h 2895600"/>
              <a:gd name="connsiteX8" fmla="*/ 452293 w 9372600"/>
              <a:gd name="connsiteY8" fmla="*/ 2895600 h 2895600"/>
              <a:gd name="connsiteX9" fmla="*/ 0 w 9372600"/>
              <a:gd name="connsiteY9" fmla="*/ 2443307 h 2895600"/>
              <a:gd name="connsiteX10" fmla="*/ 0 w 9372600"/>
              <a:gd name="connsiteY10" fmla="*/ 452293 h 2895600"/>
              <a:gd name="connsiteX11" fmla="*/ 452293 w 9372600"/>
              <a:gd name="connsiteY11" fmla="*/ 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72600" h="2895600">
                <a:moveTo>
                  <a:pt x="452293" y="0"/>
                </a:moveTo>
                <a:lnTo>
                  <a:pt x="3962400" y="0"/>
                </a:lnTo>
                <a:cubicBezTo>
                  <a:pt x="3962400" y="399799"/>
                  <a:pt x="4286501" y="723900"/>
                  <a:pt x="4686300" y="723900"/>
                </a:cubicBezTo>
                <a:cubicBezTo>
                  <a:pt x="5086099" y="723900"/>
                  <a:pt x="5410200" y="399799"/>
                  <a:pt x="5410200" y="0"/>
                </a:cubicBezTo>
                <a:lnTo>
                  <a:pt x="8920307" y="0"/>
                </a:lnTo>
                <a:cubicBezTo>
                  <a:pt x="9170102" y="0"/>
                  <a:pt x="9372600" y="202498"/>
                  <a:pt x="9372600" y="452293"/>
                </a:cubicBezTo>
                <a:lnTo>
                  <a:pt x="9372600" y="2443307"/>
                </a:lnTo>
                <a:cubicBezTo>
                  <a:pt x="9372600" y="2693102"/>
                  <a:pt x="9170102" y="2895600"/>
                  <a:pt x="8920307" y="2895600"/>
                </a:cubicBezTo>
                <a:lnTo>
                  <a:pt x="452293" y="2895600"/>
                </a:lnTo>
                <a:cubicBezTo>
                  <a:pt x="202498" y="2895600"/>
                  <a:pt x="0" y="2693102"/>
                  <a:pt x="0" y="2443307"/>
                </a:cubicBezTo>
                <a:lnTo>
                  <a:pt x="0" y="452293"/>
                </a:lnTo>
                <a:cubicBezTo>
                  <a:pt x="0" y="202498"/>
                  <a:pt x="202498" y="0"/>
                  <a:pt x="452293" y="0"/>
                </a:cubicBezTo>
                <a:close/>
              </a:path>
            </a:pathLst>
          </a:custGeom>
          <a:solidFill>
            <a:srgbClr val="FF0D0D"/>
          </a:solidFill>
          <a:ln>
            <a:noFill/>
          </a:ln>
          <a:effectLst>
            <a:outerShdw blurRad="889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sz="4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9EE970-2AFD-C696-A95A-43F1FFBA4497}"/>
              </a:ext>
            </a:extLst>
          </p:cNvPr>
          <p:cNvSpPr txBox="1"/>
          <p:nvPr/>
        </p:nvSpPr>
        <p:spPr>
          <a:xfrm>
            <a:off x="6318250" y="6829555"/>
            <a:ext cx="723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4800" dirty="0">
                <a:solidFill>
                  <a:schemeClr val="bg1"/>
                </a:solidFill>
                <a:latin typeface="Arial Rounded MT Bold" panose="020F0704030504030204" pitchFamily="34" charset="0"/>
                <a:ea typeface="Verdana" panose="020B0604030504040204" pitchFamily="34" charset="0"/>
              </a:rPr>
              <a:t>Software Name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342AC4-9A91-B608-5465-5EC084B8B147}"/>
              </a:ext>
            </a:extLst>
          </p:cNvPr>
          <p:cNvSpPr txBox="1"/>
          <p:nvPr/>
        </p:nvSpPr>
        <p:spPr>
          <a:xfrm>
            <a:off x="7804150" y="3255596"/>
            <a:ext cx="571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5400" dirty="0">
              <a:solidFill>
                <a:srgbClr val="FF0000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264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6A6BC8-AEBE-2395-A38B-60BBB7C76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FA1F720-42A5-45C1-F2FE-7B73BC9AFB14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ADDE4838-D548-D9B1-19AD-BCF067CF00CD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937671BD-23F8-9082-BB41-B76DDE00D32D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06DE2FE-8280-0FAA-4340-20338B850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C8BAC97-3C2D-0FF1-064F-F1744322B0A9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301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handle overcrowded buses or underused routes?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want the app to predict and address these issues dynamically?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86083C-159F-10B4-0974-94BCA2647DA4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4CA08D7-0A72-A55E-AEE0-4A4A76380089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1222474D-2E57-5F62-106F-C722DAA43B3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91DF1E5-7393-7A9E-9F72-C094C241DC0D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7C4200F-027D-8AC5-8F2A-5D51EADEBBD9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Understand if they need predictive analytics or on-the-spot solutions.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B1941B4-E4E7-8C98-AEC9-8F3012565CB4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ABF534A-ADD1-AED9-C41C-4DE23ECB890D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743C6EE8-8C32-4B09-E369-D435A8BA6190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8638860E-234F-AA5A-0C1C-1443E6CD476F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737DD6C-D787-2F2D-5BA1-CCD787B4B187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58CC885-4D7B-E5D4-FD13-93C937377789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DA60E2D-62F8-E6E1-4B1C-86BFA865E286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Overcrowding and Underutilization Management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DD2AFC5-BCC0-E740-5D44-9D9A1848A7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FC9C082E-8B8A-D8F0-A403-E9C37A9859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B4688D1-9142-C332-94D9-C8E4041DF3EE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8302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D95C4-DAEE-AA99-85C0-1EF62C57E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8B5C7115-63CF-56B7-5F11-526E056C8D79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D8AFCADB-BD04-C50D-C139-8EF44AD6286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6C982C8-0A7A-D3E2-85A9-D9EA1004E90C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EFA15DE-2C58-7CE7-B405-5864C99F8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1314804-B5D8-00DF-E937-B7A8529FF1BF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301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handle overcrowded buses or underused routes?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want the app to predict and address these issues dynamically?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7E37274-952F-8CDE-7B03-74E9B8544A52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4CFC2C3-52DC-3C09-56D7-560451624156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2A8E8CE1-213B-66BC-6B3C-6F6A654433B1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E3BBFB8-54FA-C692-AD31-96C415B0BDC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ECFFEC2-ABF7-FD3B-1074-9F99363CEA6F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Understand if they need predictive analytics or on-the-spot solutions.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6DAF0A7-C552-56CA-009F-D124E1C85E85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5446327-6497-B183-C2C3-73124060669B}"/>
              </a:ext>
            </a:extLst>
          </p:cNvPr>
          <p:cNvGrpSpPr/>
          <p:nvPr/>
        </p:nvGrpSpPr>
        <p:grpSpPr>
          <a:xfrm>
            <a:off x="12566650" y="29114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85CEE713-6477-1769-121E-2987DA0E19B9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8E4A1E3-3C7E-4CC2-34B4-84C10F45DF25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4760363-60E5-2A87-4A4E-72F8AD28E4AE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30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currently rotate buses manually, which isn’t always effective.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An app that shows real-time usage could help us plan better.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1D62D6F-B28E-299A-932C-5C82476247CE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394D647-6549-F7E9-8A39-EB18E80762A0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Overcrowding and Underutilization Management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48E5FDC3-51E8-3DCA-235A-B487A44559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85991B4-CCB3-925B-6358-CD92D96BFF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39306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DD4BDAEB-AA9C-900B-007C-7E58647C13D0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571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B7C72-7E74-9254-3D95-5BF38C29B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85F0BD2F-1B75-8E45-54DB-84465CCC3CA8}"/>
              </a:ext>
            </a:extLst>
          </p:cNvPr>
          <p:cNvGrpSpPr/>
          <p:nvPr/>
        </p:nvGrpSpPr>
        <p:grpSpPr>
          <a:xfrm>
            <a:off x="1289050" y="71786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1343CBBA-1E78-02DC-687D-F9867304B66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A80F226-5973-99AA-7942-FC141605432B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1C9942D-088D-4B04-C7A3-022478D971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F0EB1FB-EA96-B51A-F211-E54B583D9FC9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4F2ABFB-F3FA-C6B6-3D40-7E58B5FACA6C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3AE79B3-F515-9CB8-F046-7FF67D38042B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711F8576-0387-51E1-20F7-534434B0F192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865B4E4-FC4B-7258-BDFE-4089CB98C21E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E05BDD3-4A9F-EEF5-2CA0-497BE6DAE68E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0105A4A-4013-2D35-8629-3E952560B655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6A4BBBC-C9AB-9BD5-B49D-2A97F957767E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6C1FCB62-CDC2-57CE-E202-0CDEF4E8F504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C650AB7-C9BF-BE62-39AA-6169D76B040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3BA5597-8278-9141-9AD7-9022E359CB24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3126233-5BC9-507A-1B09-9F95B3A77753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D849390-2729-7D3F-2212-1CA8365CA270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Accessibility and Inclusivity</a:t>
            </a:r>
            <a:endParaRPr lang="en-US" sz="36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199BB78A-AFAB-FDE5-C61F-C6968764C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652E522-B1CC-F1EA-C62A-FF8264F321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6E482B71-E6CB-0AB1-898E-34BD1EA2B061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3961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8660D-1CD0-7342-9B8D-2ED52043A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3A633B3E-DEF2-ED45-70D0-663895B1811E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798DEE49-56B5-5482-22D9-4814D06125B1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2D94FB55-BA0F-C0BD-D642-E52E5E175E11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700C930-AFB8-7E09-D040-53C5D2B49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FC69D92-9E69-5267-28D9-68AA46F67894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655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91440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ensure the transportation system is accessible to all users?</a:t>
              </a:r>
            </a:p>
            <a:p>
              <a:pPr marL="91440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like features to track accessibility metrics (e.g., wheelchair spaces used)?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08C0562-4209-13F8-D4BD-98C4CB7DE99C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FF5368D-7869-938B-06BB-A0647E45DE37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4689253D-E8E8-96A0-F8C4-AB4E7E0E7931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18163E66-778C-78F2-31FE-6AB60A8865C5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5643ABA-89B2-62EE-D431-9E8344291498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6445FEE-6F13-7EDE-D46C-ACA75B2DAE08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6C1BAEE-3220-843B-3627-489EEAA02842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29CD1A1F-7D15-1BC2-3AA9-1A34E142B0E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8773F31C-3E09-162B-23DB-D836704947D0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A9D7396-6CBB-8FB6-53AF-C5B704A86A32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71F3AF7-3C3D-E6F0-63FD-57C5FC016249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14ACD8C-B127-1467-DF16-0085801FF076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Accessibility and Inclusivity</a:t>
            </a:r>
            <a:endParaRPr lang="en-US" sz="36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C8EC8B51-5376-2B1D-AD25-0DF71C8505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F17BEDF8-D0E9-0ABF-6F67-5F12CBAEB3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6D6EC4ED-90EB-CE31-2F44-67DB1CFC24E8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5318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04DA67-4F28-8DBF-741E-84C30B90C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5DAE9BD-722D-F9C1-7E49-51B53B7F6D0B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0A0482FD-4978-275E-30FA-E82C6390302D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D4C0474-9EFA-6A86-11E0-C063DB854DF9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B290FC-C858-BB82-F5EE-9ADE95CE0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EB9D422-481E-9E33-B6C7-F650954DF279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655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ensure the transportation system is accessible to all users?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like features to track accessibility metrics (e.g., wheelchair spaces used)?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CBDB8A6-0DBF-0DC3-F009-89374410E5EF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6828FE-CAA0-3CC4-F05D-DBDE9C05744C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49A27754-2863-A6D4-877E-D39B6EA603F6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233E510-A3DB-9BAE-CC4E-B776D7EAC5F0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D34C0CB-59CD-F1D1-98FA-B10C401D3BD6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Determine if accessibility is a priority and identify specific needs.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7A7A90D-CFA5-A685-3AAB-9338334E0547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C258E8B-D2F3-1C7A-21CC-4A7115C2515C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CA84E153-89EE-3CB4-D3E6-918A8D4581C4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A3AE98F-4AC5-11EF-6A7C-77233538BBCF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3D2CC1D-F393-4D3B-B97C-58F6E4941D89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23641E2-2002-6A5C-6F45-2924DA8444E8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44524C3-CCD3-7611-3647-A3BC9FED8CC2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Accessibility and Inclusivity</a:t>
            </a:r>
            <a:endParaRPr lang="en-US" sz="36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08A30FF3-1D79-5F37-590D-BDBEE4181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482898E-3840-5019-76F9-5F8F3F5289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6AEA8D22-B454-0E44-419E-D3AB92D1E00F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2503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C3F28-BADF-4252-8794-408AADF76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E27E6C38-1429-44A4-52E3-C8810DBC74B3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1E99B9D6-045E-38B2-0F24-1F9AB5F787B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E8E101A-B201-8BFE-3C41-CE8C9CC5A093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A7C390E-48B9-29F0-B25E-D3EA54A9E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FBD1F9B-F239-0E95-9A09-BC3154B3288C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655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ensure the transportation system is accessible to all users?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like features to track accessibility metrics (e.g., wheelchair spaces used)?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B9EE6C-DA6B-AD77-D3D5-79CA3954B371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164F50-D218-FDCC-E012-E034725D2DD7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DBD0A735-BB1F-3B60-31E6-BC36BD5A5B2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2146411-75A1-3302-DFF3-827EE542648F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1281047-B89E-91B1-B564-4AE2046E641E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Determine if accessibility is a priority and identify specific needs.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7D834B0-6E96-CD66-2EE5-487285C61A94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DE2A038-4CB8-545C-8ADD-73371C9C321A}"/>
              </a:ext>
            </a:extLst>
          </p:cNvPr>
          <p:cNvGrpSpPr/>
          <p:nvPr/>
        </p:nvGrpSpPr>
        <p:grpSpPr>
          <a:xfrm>
            <a:off x="12566650" y="29114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E9D03C92-DB2C-E5B4-D753-E5F4ACAF1BA2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D6A1134-13B6-28F9-26CC-13F6ADF57818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65C237B-457B-9885-4ADD-7C640F002246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30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don’t have a good way to measure accessibility usage currently.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Features to ensure equal access across routes would be valuable.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5EFEB34-4105-2C01-70E1-1377CF5A343B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28C910F-42E4-C514-C1D8-A19ECED01141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Accessibility and Inclusivity</a:t>
            </a:r>
            <a:endParaRPr lang="en-US" sz="36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BEA1866A-14D1-2B91-A040-2B96B817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7849BD48-1ED2-6FC8-DB46-C523E2EA18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39306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D86884A3-2E06-C606-D6DE-D1467161E706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0072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99FF4E-AE77-8376-DB55-448E6046D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7341BBE-EC34-0E23-B3CE-65F8E5BB5F1F}"/>
              </a:ext>
            </a:extLst>
          </p:cNvPr>
          <p:cNvGrpSpPr/>
          <p:nvPr/>
        </p:nvGrpSpPr>
        <p:grpSpPr>
          <a:xfrm>
            <a:off x="1289050" y="71786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257DA7FE-1068-BD5B-3E5F-D842C19C3599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2BBF9AE-CC32-18D0-F1DA-2522DB3C8B6C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EAF9DA4-ECF3-5C2C-1101-C13F1E6A87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9190C8-CC33-C46A-672D-22C0D39254DF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78096F1-AB54-75A7-243A-80324DDDED13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F89AA79-F3D7-BF0D-F99C-BB63EB260E19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8745411B-F197-B6F1-3D33-E043253D88E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8673A23-C972-CF6B-A84A-ACCEA3894442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B80D866-BD86-0AE0-051F-F2559F8F5B6F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0AFEBC5-4771-0F57-2BA2-F20864517CFE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B53B7C9-B36B-C2EB-909C-B7D6FF880E0D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2D160DB2-B49D-0A3A-D5F8-0360D57C6DB0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AA9774F-65A5-4387-545F-642CF079C2C3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E680B2E-A953-F6ED-9EC2-CF8261BD3718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6C81E34-9613-9314-216E-B2936DE3D9AD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7F68EE3-0B62-4D2F-49B2-BEC07805D8D9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Data Monitoring and Usage Patterns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E17B953-46F2-34C9-C86A-4AE7863422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5A899525-C43B-68C1-0BAC-949678A068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0651876C-1BB9-9594-4743-E0809AF2DD3C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7449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8EAE39-248F-2C68-10A2-343C10FFF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EE7926A-73E0-7F38-0670-25ADD1F5C1C5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F2B77358-2E1C-AE85-665D-12E2FDE0277D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CEB538E-792F-06DE-3BFB-B8A222180F22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CC015F9-B64A-BB31-1837-A0E741C7F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C6E0659-6480-0EB0-A4C2-628C11DAFD2E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301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Do you currently collect data on transportation usage?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kind of reports or insights would you find most useful?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038CCF-D1B4-B5D9-7C01-5EE0F89B307B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9BC4757-EA63-6D41-0915-42832047500C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85573CD3-2950-0171-10A0-5F67B1FD82FD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D821C12-95E3-7E2E-861A-E5F86FBD8609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9379BB9-76F5-2132-5EC9-6E6A2F4351F0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50E9201-A74E-D393-C730-9996ABC83981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BE75F3B-666F-ADA7-BE78-F71839278317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1739B1CF-FA1B-CE1E-065C-4DB19A57E704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E7CDC0A-47CE-AE16-BA1F-F572DFE674D2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A62E60C-811F-8D72-E8CD-59371417FF5B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98035F7-FDD0-286B-E7CE-9BB5822DFB9C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47E3FE3-BD8E-EED0-2895-3E4172693884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Data Monitoring and Usage Patterns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BDF5825A-AA63-421B-0255-F84B2C48FC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D6C2F0E-9EF3-A65A-D12D-E693A81429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CD8EE386-B846-3588-8DAD-B3A5E16E7961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674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C4C60-39C1-EDA8-4E19-5D66F0991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54FFC4D6-306A-DF93-6CF7-08A1BDA8CBDB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CA7ADA3A-DB34-16F3-890F-3C82A5052B1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CD165F8-0D1E-7059-89A9-ECBD831EFEC2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4DBF3EC-AF3B-7DEA-C48C-004BB089F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D360BE-B933-6C35-E9A0-B3AF249121F2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301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Do you currently collect data on transportation usage?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kind of reports or insights would you find most useful?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FB4B55A-33BF-5A00-ABF7-A1921EB23000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62C34F9-04EA-449A-D6B6-36C25E44F574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884DB30D-BCB5-D234-61A7-4330C6F19CFD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289C2C1-0CB2-5E2B-0E35-AD0B66A1FC31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7E9DDF5-5E65-F098-0EC0-7C255818EC1A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Understand their need for analytics and reporting features.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F60BD77-500F-B54C-92AA-FE4AFEE1D35B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FD4F4AB-1257-4C07-1BC4-E1550EDEE2E8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44E10F13-761A-466E-6555-93F5B3F2FFAE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EF69DE0-D78B-68D3-ED06-46E4207E8D6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E1F730C-F95D-1E42-40BB-9AE9C08E594B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8A89D7B-55E6-E1C9-A4ED-9CA6CF77F864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8C17504-9453-204F-EB30-590B8A6BF06A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Data Monitoring and Usage Patterns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7B32B9B8-60D7-CD79-25AB-CF11847DA2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6A036374-5CEE-BDCC-19FF-7B54C1C59B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B5BA0CB-BCC4-4D72-0DAE-CAE476F7070D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3822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98EC0E-8821-7233-1E19-BAB5FEB73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1E9583CC-0B09-2C82-1824-5C11C79FD59F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E715E7D0-07B5-4D7A-2685-BF570E01E3F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882E791-9C7B-5530-0083-06AC337B530B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F46F6C1-CA64-8E02-8466-7EAE2FA5C5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CF28D3-C0E2-7E5E-8414-E67D32970E70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17719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Do you currently collect data on transportation usage?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kind of reports or insights would you find most useful?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E065D6E-629B-CB78-F41A-C0C536E1C2FA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79D9929-4B72-89F1-B56B-F43CB136613E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284487CC-EEDF-782C-04E9-F41F4814164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022E252-72B9-E286-FA4A-0E1380E4CEA2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20B95E-DFD7-5174-AB8E-5FD3296BC109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Understand their need for analytics and reporting features.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6552A86-255D-BE47-EA45-D3232F6FDC10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26E27CD-C11D-53B5-1799-0653BE22DCBB}"/>
              </a:ext>
            </a:extLst>
          </p:cNvPr>
          <p:cNvGrpSpPr/>
          <p:nvPr/>
        </p:nvGrpSpPr>
        <p:grpSpPr>
          <a:xfrm>
            <a:off x="12566650" y="29114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A59CCDED-D558-C619-A822-2E2BAD125B11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641742A-C4F3-33FC-3053-1804DAD345E2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B7DB1CB-0ECD-8B0F-081C-515136328CE8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6550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need data on peak usage times and underused routes to optimize the system.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Monthly reports on efficiency and feedback trends would be helpful.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C0A44C2-F2C7-4E8A-D81B-1FA94EBE33D6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4F800C1-F229-E4E5-4C82-333B382FCF06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Data Monitoring and Usage Patterns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D6F00A87-DD8D-BE4B-F591-BEA849F85C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FE3D5532-8E7F-6734-1AEC-BA7594B606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39306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DB9C7043-14FD-C8AB-A6E5-26EB1A21C9BC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6494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FD207-7BAE-BB44-92F8-0DB3EFB54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C8CA03A-D1EF-003A-ADED-2033CDF0A82F}"/>
              </a:ext>
            </a:extLst>
          </p:cNvPr>
          <p:cNvSpPr/>
          <p:nvPr/>
        </p:nvSpPr>
        <p:spPr>
          <a:xfrm>
            <a:off x="4718050" y="2530475"/>
            <a:ext cx="10668000" cy="6248400"/>
          </a:xfrm>
          <a:prstGeom prst="roundRect">
            <a:avLst>
              <a:gd name="adj" fmla="val 6911"/>
            </a:avLst>
          </a:prstGeom>
          <a:solidFill>
            <a:srgbClr val="FF0D0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!!3">
            <a:extLst>
              <a:ext uri="{FF2B5EF4-FFF2-40B4-BE49-F238E27FC236}">
                <a16:creationId xmlns:a16="http://schemas.microsoft.com/office/drawing/2014/main" id="{CF86F0F4-ABCA-2C4D-0A38-636ED7BB3C75}"/>
              </a:ext>
            </a:extLst>
          </p:cNvPr>
          <p:cNvSpPr/>
          <p:nvPr/>
        </p:nvSpPr>
        <p:spPr>
          <a:xfrm>
            <a:off x="5937250" y="3368675"/>
            <a:ext cx="8229600" cy="20574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5" name="!!2">
            <a:extLst>
              <a:ext uri="{FF2B5EF4-FFF2-40B4-BE49-F238E27FC236}">
                <a16:creationId xmlns:a16="http://schemas.microsoft.com/office/drawing/2014/main" id="{958F08B3-3D7A-A118-6EA3-A126F2E81AAB}"/>
              </a:ext>
            </a:extLst>
          </p:cNvPr>
          <p:cNvSpPr/>
          <p:nvPr/>
        </p:nvSpPr>
        <p:spPr>
          <a:xfrm>
            <a:off x="5937250" y="701675"/>
            <a:ext cx="8229600" cy="55626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  <a:t>Abdallah Basem Zain    22100848</a:t>
            </a:r>
            <a:b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  <a:t>Ahmed Islam Abbas      22101008</a:t>
            </a:r>
            <a:b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  <a:t>Belal Fathy Abdelfatah 22101311</a:t>
            </a:r>
            <a:b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  <a:t>Mazen Ahmed Samir     22100369</a:t>
            </a:r>
            <a:b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  <a:t>Eyad Metwally Elnakib  22100757</a:t>
            </a:r>
            <a:b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  <a:t>Mahmoud Eid Khamis   22100680</a:t>
            </a:r>
            <a:br>
              <a:rPr lang="en-US" sz="3200" dirty="0">
                <a:solidFill>
                  <a:srgbClr val="000000"/>
                </a:solidFill>
                <a:effectLst/>
                <a:latin typeface="Arial Rounded MT Bold" panose="020F0704030504030204" pitchFamily="34" charset="0"/>
                <a:ea typeface="+mn-ea"/>
                <a:cs typeface="+mn-cs"/>
              </a:rPr>
            </a:br>
            <a:endParaRPr lang="en-US" sz="3200" dirty="0">
              <a:effectLst/>
            </a:endParaRPr>
          </a:p>
        </p:txBody>
      </p:sp>
      <p:sp>
        <p:nvSpPr>
          <p:cNvPr id="6" name="!!1">
            <a:extLst>
              <a:ext uri="{FF2B5EF4-FFF2-40B4-BE49-F238E27FC236}">
                <a16:creationId xmlns:a16="http://schemas.microsoft.com/office/drawing/2014/main" id="{36A8CE95-EF0D-7F8A-A0B9-A05B4F2C96A5}"/>
              </a:ext>
            </a:extLst>
          </p:cNvPr>
          <p:cNvSpPr/>
          <p:nvPr/>
        </p:nvSpPr>
        <p:spPr>
          <a:xfrm>
            <a:off x="5937250" y="5045075"/>
            <a:ext cx="8229600" cy="20574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96E6DCA-61E7-3ED7-FA8C-0B7AC6C7C64B}"/>
              </a:ext>
            </a:extLst>
          </p:cNvPr>
          <p:cNvSpPr/>
          <p:nvPr/>
        </p:nvSpPr>
        <p:spPr>
          <a:xfrm>
            <a:off x="5365750" y="5654675"/>
            <a:ext cx="9372600" cy="2895600"/>
          </a:xfrm>
          <a:custGeom>
            <a:avLst/>
            <a:gdLst>
              <a:gd name="connsiteX0" fmla="*/ 452293 w 9372600"/>
              <a:gd name="connsiteY0" fmla="*/ 0 h 2895600"/>
              <a:gd name="connsiteX1" fmla="*/ 3962400 w 9372600"/>
              <a:gd name="connsiteY1" fmla="*/ 0 h 2895600"/>
              <a:gd name="connsiteX2" fmla="*/ 4686300 w 9372600"/>
              <a:gd name="connsiteY2" fmla="*/ 723900 h 2895600"/>
              <a:gd name="connsiteX3" fmla="*/ 5410200 w 9372600"/>
              <a:gd name="connsiteY3" fmla="*/ 0 h 2895600"/>
              <a:gd name="connsiteX4" fmla="*/ 8920307 w 9372600"/>
              <a:gd name="connsiteY4" fmla="*/ 0 h 2895600"/>
              <a:gd name="connsiteX5" fmla="*/ 9372600 w 9372600"/>
              <a:gd name="connsiteY5" fmla="*/ 452293 h 2895600"/>
              <a:gd name="connsiteX6" fmla="*/ 9372600 w 9372600"/>
              <a:gd name="connsiteY6" fmla="*/ 2443307 h 2895600"/>
              <a:gd name="connsiteX7" fmla="*/ 8920307 w 9372600"/>
              <a:gd name="connsiteY7" fmla="*/ 2895600 h 2895600"/>
              <a:gd name="connsiteX8" fmla="*/ 452293 w 9372600"/>
              <a:gd name="connsiteY8" fmla="*/ 2895600 h 2895600"/>
              <a:gd name="connsiteX9" fmla="*/ 0 w 9372600"/>
              <a:gd name="connsiteY9" fmla="*/ 2443307 h 2895600"/>
              <a:gd name="connsiteX10" fmla="*/ 0 w 9372600"/>
              <a:gd name="connsiteY10" fmla="*/ 452293 h 2895600"/>
              <a:gd name="connsiteX11" fmla="*/ 452293 w 9372600"/>
              <a:gd name="connsiteY11" fmla="*/ 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72600" h="2895600">
                <a:moveTo>
                  <a:pt x="452293" y="0"/>
                </a:moveTo>
                <a:lnTo>
                  <a:pt x="3962400" y="0"/>
                </a:lnTo>
                <a:cubicBezTo>
                  <a:pt x="3962400" y="399799"/>
                  <a:pt x="4286501" y="723900"/>
                  <a:pt x="4686300" y="723900"/>
                </a:cubicBezTo>
                <a:cubicBezTo>
                  <a:pt x="5086099" y="723900"/>
                  <a:pt x="5410200" y="399799"/>
                  <a:pt x="5410200" y="0"/>
                </a:cubicBezTo>
                <a:lnTo>
                  <a:pt x="8920307" y="0"/>
                </a:lnTo>
                <a:cubicBezTo>
                  <a:pt x="9170102" y="0"/>
                  <a:pt x="9372600" y="202498"/>
                  <a:pt x="9372600" y="452293"/>
                </a:cubicBezTo>
                <a:lnTo>
                  <a:pt x="9372600" y="2443307"/>
                </a:lnTo>
                <a:cubicBezTo>
                  <a:pt x="9372600" y="2693102"/>
                  <a:pt x="9170102" y="2895600"/>
                  <a:pt x="8920307" y="2895600"/>
                </a:cubicBezTo>
                <a:lnTo>
                  <a:pt x="452293" y="2895600"/>
                </a:lnTo>
                <a:cubicBezTo>
                  <a:pt x="202498" y="2895600"/>
                  <a:pt x="0" y="2693102"/>
                  <a:pt x="0" y="2443307"/>
                </a:cubicBezTo>
                <a:lnTo>
                  <a:pt x="0" y="452293"/>
                </a:lnTo>
                <a:cubicBezTo>
                  <a:pt x="0" y="202498"/>
                  <a:pt x="202498" y="0"/>
                  <a:pt x="452293" y="0"/>
                </a:cubicBezTo>
                <a:close/>
              </a:path>
            </a:pathLst>
          </a:custGeom>
          <a:solidFill>
            <a:srgbClr val="FF0D0D"/>
          </a:solidFill>
          <a:ln>
            <a:noFill/>
          </a:ln>
          <a:effectLst>
            <a:outerShdw blurRad="889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sz="4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8E4FBD-364A-6399-0B5B-E035B7680E52}"/>
              </a:ext>
            </a:extLst>
          </p:cNvPr>
          <p:cNvSpPr txBox="1"/>
          <p:nvPr/>
        </p:nvSpPr>
        <p:spPr>
          <a:xfrm>
            <a:off x="6318250" y="6829555"/>
            <a:ext cx="723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4800" dirty="0">
                <a:solidFill>
                  <a:schemeClr val="bg1"/>
                </a:solidFill>
                <a:latin typeface="Arial Rounded MT Bold" panose="020F0704030504030204" pitchFamily="34" charset="0"/>
                <a:ea typeface="Verdana" panose="020B0604030504040204" pitchFamily="34" charset="0"/>
              </a:rPr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20733495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69330-0F58-AD08-1EE7-B78B94DD3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A975172-5BC0-58BC-9A55-7CFD26593920}"/>
              </a:ext>
            </a:extLst>
          </p:cNvPr>
          <p:cNvGrpSpPr/>
          <p:nvPr/>
        </p:nvGrpSpPr>
        <p:grpSpPr>
          <a:xfrm>
            <a:off x="1289050" y="71786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E9D475C6-4698-AB07-31F5-67EA1643CF9B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8671660-A9E7-8DFF-DA04-EDE7D758860F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9684344-F277-D75C-1E8B-44EE1E9C3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A0ED7C6-D636-70EC-516F-7072DD7DD0D2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A01B5A5-EBB3-5D64-69A8-659E2CED93E2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F9745BB-C33B-B14C-487A-5B95F710E687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CE44FA7A-9864-6A40-F30D-B41AB901FFD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D6A7EAA-FBC4-B263-2B68-A0AB4F69091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F68BF9F-873A-A44F-4BD0-D61347FA748E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DA219B0-6959-A541-D60F-5702FEA71424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8C175EA-56CD-CC6E-B321-4AF4307F87C9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74084C25-600A-006F-E500-7B575C99E030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54938FC-1D06-8132-7F23-2B4F9BB2FD34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B02EE2E-8E15-FC56-F4B7-30FB4C92130A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B64B3FA-A4D3-04CF-59F6-374B47C985E3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3F0570E-6907-973D-FD0F-2B837C8B4134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Real-Time Tracking and Alerts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D45F5731-153B-2658-C93E-8B525DFAB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C8A6FB8-7B6F-C436-344E-ECFC674B74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8B005311-F87D-A31C-EF5F-4ACFF693C910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4331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F49F21-9BEC-49F9-FC11-1FB0FDF94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E5D939-890A-8945-DE11-5067BB439E6B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F66D50B8-5688-33A8-90D3-FD32EF38266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24046DC-84D3-07FB-070C-2E24A60FAB78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2ACDDEF-AB3A-396A-4EE1-55C438C25D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2796F81-70EB-BCE4-9A3A-9BD50CFEA547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301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notify users about delays or changes?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like the app to provide live notifications or alerts?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2032FF3-5787-0673-7500-73FFC1041E22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0DF7DE7-98B9-C308-2F43-464ACD2C3275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DFB63B8C-3564-16A6-6FE4-7EA57BA0DEB4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3A35FEF-CC3E-07F4-5B59-4FD5078D5DDA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D0BA2D1-41F9-BFE0-8EB9-8C54940A1AB7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82D93AC-638C-71B3-3E94-99E9D47C28E2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C5F5D16-0866-7944-5826-85178BB0ADDB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6DB37272-06B6-2588-B95B-9444BBB80853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89FCDD8-FAEC-E8F9-45A2-476493052E3C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12A9FC1-9974-575A-3FA6-E872652A7B60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007AD12-1A9D-6BAB-D0D4-1866FBF00183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F6A73D9-4879-793D-15AC-BA88A111203E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Real-Time Tracking and Alerts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248F4EBE-86B0-4C41-DD43-CCDEBD0D4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9D6603CF-746B-5B5D-93E2-B44DC7C250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5B0F3B2-498C-A769-A074-E28E947F0287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8686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0136B-A086-30F6-9FAA-10EF4BFC0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34A19F6E-38DD-2CBA-983B-EB5798DBA4AB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3AB530F5-F286-4489-A988-49D49249D8C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0F7B662-E7F3-6567-6307-FBF1F6054B38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331AC54-114B-D7AF-4276-7EE22A89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8758EAB-B911-8A2C-922F-695F883CCFCE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301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notify users about delays or changes?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like the app to provide live notifications or alerts?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EABBCC3-7F18-C424-63F1-8CF893CB6A68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7170E72-273B-000D-3844-F0383D937C32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CFD226B8-4620-E26B-A532-E28F12C0FAEB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C975AA8-C7CD-C299-0D24-F6661C24AFA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103A080-F274-D60F-296C-66F2BB4F30FF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Gauge the importance of real-time communication features.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98B1D36-E163-A10C-D504-42291D134235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C8472E7-1DBE-DC93-EAD5-CC89270692A4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9ABE2448-9044-FF48-EAFC-5E7E8BC0616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92B64F3-EFFC-2AA1-0750-A0F8B65FA195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9D832BC-5C61-5F9B-17F5-E9AF704785CE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AB85192-F320-1F08-FA5A-BDE987DE7854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20F71DD-E674-F771-21EE-D873899489FA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Real-Time Tracking and Alerts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E40CE56A-0D62-97A5-2E40-8FD0B1932D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5C149C3B-92BA-0E00-5369-EF9A797131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F5608304-0B67-B623-9EA7-227B0ABF308B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3457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E1AC8-C5B6-9423-D38D-66EA58DBA6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91500DF-DA1E-BA8F-B859-F0D18003A4EF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5555B189-854B-016E-2BF6-F4A7152D1541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3C568A3-A74C-939F-1B0B-BDE637DF73A2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2F7B997-F3B9-DE84-6F24-39C19E2D8B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90F2948-227A-D6FB-20D7-262FABD45768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301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notify users about delays or changes?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Would you like the app to provide live notifications or alerts?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9D98474-F9B0-1D12-5D3D-E9D151517077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150B065-245E-A074-7F22-DB3D86966379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2265A89C-0A70-7509-42FF-9E10F3629D5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D82609-55B7-6DF1-13E8-C066EA7035EC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125E091-C4D8-46B8-F44B-F2DA4872FBD3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Gauge the importance of real-time communication features.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F0A2B9D-309A-3ACC-6BF4-41604176F0B4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73A086E-ECCC-E190-0D17-FCD76A7A7084}"/>
              </a:ext>
            </a:extLst>
          </p:cNvPr>
          <p:cNvGrpSpPr/>
          <p:nvPr/>
        </p:nvGrpSpPr>
        <p:grpSpPr>
          <a:xfrm>
            <a:off x="12566650" y="29114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8BA16F05-AE28-E70B-8196-C41D8B7BFE36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017CF05C-132B-1BE8-A19A-C8666A53DE3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2F693EA-CFA8-4FC3-3629-6566B7CF7891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6550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University Email notifications, but app-based alerts would be more effective.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Tracking features would reduce complaints about late buses.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A0C9DCD-0BCB-AC5C-BADA-14648BB4B3AB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D97C4E0-A1B9-A359-8094-B524FEA64FCF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Real-Time Tracking and Alerts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EF67FEEF-B845-410E-B853-6C6670370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47AB3EE-F043-3B61-20DB-1BCC4C5B6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39306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23736B0E-BC69-920C-3398-D143FF8472D8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4022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9A93A6-D8EF-CE04-576C-4A9C76DA2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5D39C87-5D36-D3E4-971D-83E5E6B59458}"/>
              </a:ext>
            </a:extLst>
          </p:cNvPr>
          <p:cNvGrpSpPr/>
          <p:nvPr/>
        </p:nvGrpSpPr>
        <p:grpSpPr>
          <a:xfrm>
            <a:off x="1289050" y="71786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0E3B2ADA-1408-8187-91D0-9D20EB2C3ABA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D717B1C-E04D-5B23-AC06-9AD34943FDAB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F56D7B3-D205-8D65-40B8-7C013D388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4D77614-A48B-B638-45CD-876A620D7AEB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187012-9483-31D6-D09E-15C3F27B6425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AC15D12-462E-AF85-29C9-E659C7EEFDD4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41221613-D37F-51F2-8993-17C4E512BF90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B9C3964-F14A-3FE4-A2D9-4F66C572A71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402B386-6888-E8BD-CA3D-33F12A731C55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E3E14D6-1D5E-08D9-F170-6FD315DCF615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2BBEAF5-0B2C-265A-7510-60C625F37E8E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4A5607DF-9523-0DE2-FC55-265AFABA68E4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BFD3BDB-FB11-4E21-77F2-6DD345D37F1D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4727C3A-C03D-79D2-DCE8-C0F7B0525D10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74AB490-BB41-2FC7-369B-E216B90D8BF3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1830DB0-F3B4-50EF-335F-D25B8FCE834C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Prioritization of Technological Upgrades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318AE226-8059-3D49-DA05-30B32DF0F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5937D510-3E22-74E0-63D3-75816ECDDE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86D31201-46BF-D826-FEF4-080E0C47CE0C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9742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19478F-D162-6913-D564-EBA014491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C964016-2CF4-55BE-B114-9AC973181947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1637CAAD-03A9-1D30-532C-ED7920661F7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E66BE8F-6715-3F4E-6114-F6D00BE67C2B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AF65CC2-1032-B768-01EA-6DB689DA0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FCEDAF-4D2E-AEA7-68F8-A611578C5AAC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655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If resources were unlimited, what changes would you prioritize in your transportation system?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Are there specific technologies you’d like integrated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CDCC7-1132-0434-B584-DD9129FCF891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9A737FE-9598-1061-A2F7-1BBE2F1BE274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B7F577CC-3370-04E2-5537-6407B00A62E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5AD3A0A-1A9E-234E-AE86-FCAA11B378C0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40ACEF5-B570-44C7-C423-9CE79410CB37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97F6070-A520-136F-E634-E150103AB13D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E062732-76BE-A063-8930-82EDF7597CE3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7CC48194-6EA6-7F96-B78B-85B5FEDE639B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5A3C222-9EAF-53AD-C6C5-0106545ED379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28C89E6-A812-CFE5-1C2C-1E289975BB7F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535A4A8-66AF-CA89-8E54-E3981EFF9EF8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3832C16-F844-1182-6D4A-7E070B60E6E3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Prioritization of Technological Upgrades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3FB86C58-64CC-859B-B93A-49D7F2106D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DDAF7AF3-8731-2475-31C9-3131E909A9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9EA32F3E-CE70-62C4-86A4-21DC70A35DD9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8306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8D20E-1787-8026-EF3E-962962D39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0FA69FC2-7B02-982D-9CBC-8F579E807B22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CE77A2EA-3B87-DF3B-54AD-DE2F9739842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550128D-1DC4-DDDE-9665-8A8DD94140DF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8D1B10F-2163-BC9A-4822-A034CB78F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1EA5B8F-C3A2-E3BA-03C9-DBFBFB3B3224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655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If resources were unlimited, what changes would you prioritize in your transportation system?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Are there specific technologies you’d like integrated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1BA8E64-8720-DD28-AC28-8606F66B135A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FC9A20B-CBA1-6445-3D09-C8C6AF347965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8EAD6430-E170-A250-0E2E-53D76B72B11B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C1C7262-C7AB-DA4F-07AC-50C587CC71E0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7C7B97D-49D1-98AD-FA96-B1DF3230EA28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Highlight the admins' vision for modernization and align app features with their goals.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A4CD68D-454A-9986-5CBB-3381B154AA39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F39B476-0825-3F20-5D97-91F38FDE9324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7C9557BF-2A93-760A-F998-392E23FFFCF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3D6E99F0-656D-FC57-0B6B-155D16A893CF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4CA913A-6D05-5719-F370-D6D08D64C154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7F1E5E5-AE5F-9777-A321-CF67311316A2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4956FB7-357A-9827-25D0-6F5F10B9659F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Prioritization of Technological Upgrades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FECA44E6-EDE2-893F-78F8-5EA72CC0E0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D1A82992-43B4-09AA-7448-2FBF01364C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5313114E-30BC-D8A8-57CB-12CAEF7C33AB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9257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7422A-0AC8-840A-B27A-E1E7E5E43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13D9FBDF-12EF-201E-23FE-944920C1F42A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8F8F4350-A6AD-A151-F355-75109F27BA90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344AAB1-ACE7-1C6B-6ECC-393D989FAA73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011D50E-FB88-56E4-618C-8E8150247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CDE1BB4-E58A-2726-4549-645C767647DB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655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If resources were unlimited, what changes would you prioritize in your transportation system?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Are there specific technologies you’d like integrated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87A02E3-9C55-1764-AC8B-E452EE14D379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8CB5FCA-2D2A-16A1-514D-5F75C0350C99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45DD99DE-6CA7-810D-1D00-A807F8218CB1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C90321F-86FD-8B00-FD1B-8F82202C5BD0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7CBC57E-20A4-4C6B-5E50-35BEB703FB56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Highlight the admins' vision for modernization and align app features with their goals.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583DF30-B57A-2644-2C04-0647C8DF02B9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3A5174A-3428-8E84-8902-7CA1DD258E58}"/>
              </a:ext>
            </a:extLst>
          </p:cNvPr>
          <p:cNvGrpSpPr/>
          <p:nvPr/>
        </p:nvGrpSpPr>
        <p:grpSpPr>
          <a:xfrm>
            <a:off x="12566650" y="29114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5380C290-20B4-14EC-0CB4-AFEC4CE66ABE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04BB459-1A99-DD95-750C-549B7D9CD8F0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F8FFFF0-D958-1BFD-39C0-5CE9D288C971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11367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AI-based demand prediction to allocate buses dynamically.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C777011-862C-C753-CE9B-97D7F247692E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7D814BD-C61C-966F-A889-698FAEBA7468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Prioritization of Technological Upgrades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E43415EC-D905-F133-9A5B-A45A5DF6E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1F31B528-6D9E-F801-9DB2-A9BA2FB0EB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39306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09FF1EA1-6149-FB5C-9C86-829265EDDA39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4363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FD654-555A-9130-A3C7-D8FA2B1E7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5E1528B-712B-0C33-D977-F34F0FD51CD3}"/>
              </a:ext>
            </a:extLst>
          </p:cNvPr>
          <p:cNvGrpSpPr/>
          <p:nvPr/>
        </p:nvGrpSpPr>
        <p:grpSpPr>
          <a:xfrm>
            <a:off x="1289050" y="71786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C0268715-8DCC-D20B-690D-B132817F1A40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9ADE90A-0B03-E55A-2BFE-089F34DC2E70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0DBA2C-9BF9-38A0-1923-3FB4EDCC4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9C96E6A-EF14-3022-7132-36DD3B18BCB5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400C7C5-A225-2C7A-DE92-FCDC00881D7F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939686F-5FB9-927F-A39A-FCFE22E1CF1B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3849AF78-A15F-9C7A-01F7-E2F236C909B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C7D74B3-E903-68D9-6C7E-317934F2F49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C78A0A7-A2EC-F570-D77B-CB298DD1D29C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738CA43-6BAC-896F-ECC5-FA04FCDAFD01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1E6B1A0-B33F-B2D5-578F-CAB6011D0CF3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E55C344C-A3F7-8BA3-2C6A-0539C31D919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15ED26B-39FE-9B41-3A6C-E92AF053C0F7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3A50699-CDAD-B6D3-0775-970171E163B6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852A749-9FA7-F9EC-B132-28E99E4D1016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570121F-D3DD-2C99-B076-0269C7AE5F25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Long-Term Vision for the System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CF0B0D9-7C02-0DE8-896D-49141134B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5A542AA4-6FE4-AC04-AB2C-597AB9264E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BA2A30A7-2A25-C39D-075C-843D39A4C339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0614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E0128-0CD2-80FC-1C60-9E5F51102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33CC72C7-45B3-605C-8596-588BC7F1411F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35D1BB23-76E3-1162-1E92-5BD578BBC5C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2440745-CF5B-61AF-75CB-7442E7EFBFB0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570D783-72DD-3602-4356-8F48FBB70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AA322B-EA9E-7506-F517-F06351AF7740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301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envision the transportation system evolving in the next 5–10 years?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can this app support your long-term goals?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368EC07-8345-D2E6-2FC0-AE1F2E75247F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7D6A0A4-9272-4BDF-D5CD-4BB84774B2A5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D0AD2FFD-54A4-B4EE-2585-9AB175D37A39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50D907B-B2E7-6A8C-3F6A-D5B489503D70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67B1E6B-1C26-86EA-0137-5F29851B4368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C172F98-DFDC-73FA-E7B4-3DEA64CC7088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EED32C2-A6F4-602F-6CE2-9CCF130027D4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DF91A9BB-E26A-571A-B289-B007AD391BA3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A29F1ED-B21B-B1B0-E218-1B13C4A40F0B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D736181-14DA-FFDD-7E1D-E90B8629C3EA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6F85778-F9D4-6B09-1B32-0626DA05C3D2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C5EEC71-6DC5-F45A-F6DF-1E6413E0DE2A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Long-Term Vision for the System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BF8C09AC-708A-ED26-CDA6-9D96BFB74B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61F8E489-D393-90D7-8FD5-BEC7458271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53565A1-7FE0-82A6-9D59-6DA2D8F89B65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6809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93479-4193-4B8E-5EA3-9EC53CA1A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9180A3E-43D9-7B7E-7869-B8AF7CE1F8A6}"/>
              </a:ext>
            </a:extLst>
          </p:cNvPr>
          <p:cNvSpPr/>
          <p:nvPr/>
        </p:nvSpPr>
        <p:spPr>
          <a:xfrm>
            <a:off x="4718050" y="2530475"/>
            <a:ext cx="10668000" cy="6248400"/>
          </a:xfrm>
          <a:prstGeom prst="roundRect">
            <a:avLst>
              <a:gd name="adj" fmla="val 6911"/>
            </a:avLst>
          </a:prstGeom>
          <a:solidFill>
            <a:srgbClr val="FF0D0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!!3">
            <a:extLst>
              <a:ext uri="{FF2B5EF4-FFF2-40B4-BE49-F238E27FC236}">
                <a16:creationId xmlns:a16="http://schemas.microsoft.com/office/drawing/2014/main" id="{1A5D4C6D-5171-D51C-A426-F6889099EE04}"/>
              </a:ext>
            </a:extLst>
          </p:cNvPr>
          <p:cNvSpPr/>
          <p:nvPr/>
        </p:nvSpPr>
        <p:spPr>
          <a:xfrm>
            <a:off x="5937250" y="1158875"/>
            <a:ext cx="8229600" cy="42672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5" name="!!2">
            <a:extLst>
              <a:ext uri="{FF2B5EF4-FFF2-40B4-BE49-F238E27FC236}">
                <a16:creationId xmlns:a16="http://schemas.microsoft.com/office/drawing/2014/main" id="{6CC296DE-F0E9-5277-8B1B-72069E421ED7}"/>
              </a:ext>
            </a:extLst>
          </p:cNvPr>
          <p:cNvSpPr/>
          <p:nvPr/>
        </p:nvSpPr>
        <p:spPr>
          <a:xfrm>
            <a:off x="5937250" y="4206875"/>
            <a:ext cx="8229600" cy="20574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6" name="!!1">
            <a:extLst>
              <a:ext uri="{FF2B5EF4-FFF2-40B4-BE49-F238E27FC236}">
                <a16:creationId xmlns:a16="http://schemas.microsoft.com/office/drawing/2014/main" id="{091E7A91-6220-8319-57F8-0253E0D7E5A8}"/>
              </a:ext>
            </a:extLst>
          </p:cNvPr>
          <p:cNvSpPr/>
          <p:nvPr/>
        </p:nvSpPr>
        <p:spPr>
          <a:xfrm>
            <a:off x="5937250" y="5045075"/>
            <a:ext cx="8229600" cy="2057400"/>
          </a:xfrm>
          <a:prstGeom prst="roundRect">
            <a:avLst>
              <a:gd name="adj" fmla="val 156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2F4177-4436-D987-5FD7-AEE934920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3288" y="1377653"/>
            <a:ext cx="5867400" cy="586740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423A4F4-E7E5-9D19-1BE7-E1B9FE72C1ED}"/>
              </a:ext>
            </a:extLst>
          </p:cNvPr>
          <p:cNvSpPr/>
          <p:nvPr/>
        </p:nvSpPr>
        <p:spPr>
          <a:xfrm>
            <a:off x="5365750" y="5654675"/>
            <a:ext cx="9372600" cy="2895600"/>
          </a:xfrm>
          <a:custGeom>
            <a:avLst/>
            <a:gdLst>
              <a:gd name="connsiteX0" fmla="*/ 452293 w 9372600"/>
              <a:gd name="connsiteY0" fmla="*/ 0 h 2895600"/>
              <a:gd name="connsiteX1" fmla="*/ 3962400 w 9372600"/>
              <a:gd name="connsiteY1" fmla="*/ 0 h 2895600"/>
              <a:gd name="connsiteX2" fmla="*/ 4686300 w 9372600"/>
              <a:gd name="connsiteY2" fmla="*/ 723900 h 2895600"/>
              <a:gd name="connsiteX3" fmla="*/ 5410200 w 9372600"/>
              <a:gd name="connsiteY3" fmla="*/ 0 h 2895600"/>
              <a:gd name="connsiteX4" fmla="*/ 8920307 w 9372600"/>
              <a:gd name="connsiteY4" fmla="*/ 0 h 2895600"/>
              <a:gd name="connsiteX5" fmla="*/ 9372600 w 9372600"/>
              <a:gd name="connsiteY5" fmla="*/ 452293 h 2895600"/>
              <a:gd name="connsiteX6" fmla="*/ 9372600 w 9372600"/>
              <a:gd name="connsiteY6" fmla="*/ 2443307 h 2895600"/>
              <a:gd name="connsiteX7" fmla="*/ 8920307 w 9372600"/>
              <a:gd name="connsiteY7" fmla="*/ 2895600 h 2895600"/>
              <a:gd name="connsiteX8" fmla="*/ 452293 w 9372600"/>
              <a:gd name="connsiteY8" fmla="*/ 2895600 h 2895600"/>
              <a:gd name="connsiteX9" fmla="*/ 0 w 9372600"/>
              <a:gd name="connsiteY9" fmla="*/ 2443307 h 2895600"/>
              <a:gd name="connsiteX10" fmla="*/ 0 w 9372600"/>
              <a:gd name="connsiteY10" fmla="*/ 452293 h 2895600"/>
              <a:gd name="connsiteX11" fmla="*/ 452293 w 9372600"/>
              <a:gd name="connsiteY11" fmla="*/ 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72600" h="2895600">
                <a:moveTo>
                  <a:pt x="452293" y="0"/>
                </a:moveTo>
                <a:lnTo>
                  <a:pt x="3962400" y="0"/>
                </a:lnTo>
                <a:cubicBezTo>
                  <a:pt x="3962400" y="399799"/>
                  <a:pt x="4286501" y="723900"/>
                  <a:pt x="4686300" y="723900"/>
                </a:cubicBezTo>
                <a:cubicBezTo>
                  <a:pt x="5086099" y="723900"/>
                  <a:pt x="5410200" y="399799"/>
                  <a:pt x="5410200" y="0"/>
                </a:cubicBezTo>
                <a:lnTo>
                  <a:pt x="8920307" y="0"/>
                </a:lnTo>
                <a:cubicBezTo>
                  <a:pt x="9170102" y="0"/>
                  <a:pt x="9372600" y="202498"/>
                  <a:pt x="9372600" y="452293"/>
                </a:cubicBezTo>
                <a:lnTo>
                  <a:pt x="9372600" y="2443307"/>
                </a:lnTo>
                <a:cubicBezTo>
                  <a:pt x="9372600" y="2693102"/>
                  <a:pt x="9170102" y="2895600"/>
                  <a:pt x="8920307" y="2895600"/>
                </a:cubicBezTo>
                <a:lnTo>
                  <a:pt x="452293" y="2895600"/>
                </a:lnTo>
                <a:cubicBezTo>
                  <a:pt x="202498" y="2895600"/>
                  <a:pt x="0" y="2693102"/>
                  <a:pt x="0" y="2443307"/>
                </a:cubicBezTo>
                <a:lnTo>
                  <a:pt x="0" y="452293"/>
                </a:lnTo>
                <a:cubicBezTo>
                  <a:pt x="0" y="202498"/>
                  <a:pt x="202498" y="0"/>
                  <a:pt x="452293" y="0"/>
                </a:cubicBezTo>
                <a:close/>
              </a:path>
            </a:pathLst>
          </a:custGeom>
          <a:solidFill>
            <a:srgbClr val="FF0D0D"/>
          </a:solidFill>
          <a:ln>
            <a:noFill/>
          </a:ln>
          <a:effectLst>
            <a:outerShdw blurRad="889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sz="4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AC7866-4673-55EC-9598-A3BEB0564774}"/>
              </a:ext>
            </a:extLst>
          </p:cNvPr>
          <p:cNvSpPr txBox="1"/>
          <p:nvPr/>
        </p:nvSpPr>
        <p:spPr>
          <a:xfrm>
            <a:off x="6318250" y="6829555"/>
            <a:ext cx="723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4800" dirty="0">
                <a:solidFill>
                  <a:schemeClr val="bg1"/>
                </a:solidFill>
                <a:latin typeface="Arial Rounded MT Bold" panose="020F0704030504030204" pitchFamily="34" charset="0"/>
                <a:ea typeface="Verdana" panose="020B0604030504040204" pitchFamily="34" charset="0"/>
              </a:rPr>
              <a:t>Initial Logo</a:t>
            </a:r>
          </a:p>
        </p:txBody>
      </p:sp>
    </p:spTree>
    <p:extLst>
      <p:ext uri="{BB962C8B-B14F-4D97-AF65-F5344CB8AC3E}">
        <p14:creationId xmlns:p14="http://schemas.microsoft.com/office/powerpoint/2010/main" val="4476326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72EC1-F6F2-821F-BFA6-25DCACF06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E0EDC9B8-760D-7FE9-7267-179DF27897BD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7CE913F1-40F6-B20B-C3B8-3A0A8CAF840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0FAEBEE-364E-1C2D-66B4-5819C4C2E03F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5C88A0C-83BF-4353-B339-E96E147760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05BEA78-90EF-51A8-B56A-19753C8A6A2B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301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envision the transportation system evolving in the next 5–10 years?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can this app support your long-term goals?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A45766E-B64F-1C0F-C4D3-0C34AEC121BC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C32BB7E-938D-5716-4C56-A21B0C689773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1F385F2C-ECA2-438E-C561-EE85E5092CFC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C3C2C14-235A-9A87-6648-392CADABC98A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7474475-F795-C9A0-301B-82886FEC634E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Align app development with their future plans for scalability and growth.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EB65B2A-903E-FC34-D314-CC88C15027CC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6A00B36-5563-298D-CBA2-AD7B8FC40CEE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86CC4044-66AF-ECE7-1431-3A1CAD02A35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A6BBE2C-478D-9C46-BD4E-0977DC273E6C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50A1608-A5E2-6E0F-DF1E-48F349BFA160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7EB5F0E-3D5A-CFF0-C857-C30002B36E49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7716FDF-C74B-DBC8-205C-9D46D01A2ADE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Long-Term Vision for the System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ECBC69E1-47D1-105B-3BE4-26ED0EE73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67E8A78-E586-9329-4C5A-8DF8729B4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212EE39F-7768-3F07-FEA3-2A70CA99B7CD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462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044521-CB1C-BE80-7D34-DC290E814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E7301720-2091-24BD-DF2B-13A1A021D53A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3CECE6C4-236E-97D8-A55A-C5BBAA3E1FA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E25A3D8-D834-8611-085C-5FCFFEACDE11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0C66535-A071-29D1-33DE-E6D481AEB1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409DB01-8ED2-15F9-3B2A-A36A1CF965CD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301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envision the transportation system evolving in the next 5–10 years?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can this app support your long-term goals?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2DD64C-EB9C-5139-153D-D7B1AEB72D57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63ED5A1-B7B5-0916-C917-E667E0867B03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AF58FDEF-3EEF-9278-F575-33EEB45215B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800F037-EE3F-2B2E-D652-43CEE60D4559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9F8DCA7-DD57-41E3-0CA1-47902E049786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Align app development with their future plans for scalability and growth.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05B7256-0C90-7819-8EE1-D9B3351108DA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7273F8A-A86C-32D6-6B8D-2D02AB31C137}"/>
              </a:ext>
            </a:extLst>
          </p:cNvPr>
          <p:cNvGrpSpPr/>
          <p:nvPr/>
        </p:nvGrpSpPr>
        <p:grpSpPr>
          <a:xfrm>
            <a:off x="12566650" y="29114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58FBE1A8-38CF-FAB2-0A7E-F0F89332AB75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30BEFCB-8183-8BE8-B8D4-051997FB52AF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455F279-3117-AB47-535F-1FEC992D86A9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30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want a system that scales with our growing student population.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Integration with city transit systems is a long-term goal.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B65B965-7D6F-8B48-2323-75601B3B6108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3090D55-49FB-3D26-54DE-AC3C50C21BA2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Long-Term Vision for the System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73561F54-EBE6-5B39-4A15-1694512C41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7059A89F-163D-49E8-D697-63C3F3C8F1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39306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8F3F1544-015B-59CD-6808-581C4DD67247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1386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CD8A3D-79BB-F604-CEFE-7241C6441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3EB5391-1CE7-E085-D9BF-8ACF99EA7462}"/>
              </a:ext>
            </a:extLst>
          </p:cNvPr>
          <p:cNvGrpSpPr/>
          <p:nvPr/>
        </p:nvGrpSpPr>
        <p:grpSpPr>
          <a:xfrm>
            <a:off x="1289050" y="71786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40DEEBF6-E640-4CC4-72FE-9905537CDFAE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1BD7999-B7D9-22FD-C042-1E1BF26E8394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C1654FE-F949-6F7B-BA16-1F22C1766C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1FCE24-91EB-B610-CAC2-589A1D9E5723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3148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currently manage transportation schedules, routes, and demand?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What tools or systems (if any) do you use for tracking buses and handling user feedback?</a:t>
              </a:r>
              <a:endParaRPr lang="ar-E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How do you allocate resources like buses and drivers?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199669-D74A-D023-7A28-5D6E44445C63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F41E5F4-EE5F-A81F-07B1-C60FE4CD7680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2F77123F-9D02-3652-2889-77EB939EED53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1BABF9B7-F7AD-7851-0064-8977F0990938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F5DBCCB-24F6-D3D7-817F-4854BAB174F2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A0A2DD9-B51C-7172-9AC9-9D3371557C48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ECF98CC-FD47-9B43-795C-DBB7ABE46A2B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1995934F-01B5-8067-CAD3-AD1DDBDE2DE9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67754ACA-1369-0DC4-E501-F51846972ECB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E3F8E25-4C8F-C029-6593-29C005C06B8B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FBA3A14-D4B0-8851-E239-B1B1B9C9EDE9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649D50D-96F9-1367-117A-B12F9C61D0E0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Other Considerations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9764FD73-088C-5684-8B78-F82B9ABC74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F08A85D8-3A35-D30F-3206-8DF8A696C9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26756CC-C7B0-AA3F-D9B9-CCA700F55E8B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9738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9846E8-FCF1-A8A7-9F6E-DA230511B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6613F8F-B14E-1345-FAA0-2DA6135B9D58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F732EDD6-F9C2-DE8E-6969-D92AC8E07A8B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945D142-6089-0BF2-5C1A-04C00BFB52E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87A3457-5513-CF28-4F04-C5085A18B0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F413382-8401-3C31-9246-4688AE50CD0C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655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Are there specific complaints or suggestions you frequently hear from users?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Is there anything we haven’t discussed that you feel is critical for the app?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BDE567-A7CF-AFEA-0EF5-B6C321C4F249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9D539D5-5517-00F8-2DE9-55751EDF0DE1}"/>
              </a:ext>
            </a:extLst>
          </p:cNvPr>
          <p:cNvGrpSpPr/>
          <p:nvPr/>
        </p:nvGrpSpPr>
        <p:grpSpPr>
          <a:xfrm>
            <a:off x="6927850" y="7178674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AF201202-87F9-38F1-9D9C-5E745ABF5868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F4268C2-9B60-69EE-E760-83E8F0C310A6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7201A5D-CD53-E79A-9B37-4A80EAA14A51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490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Identify gaps or inefficiencies in the current system that the app could address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ABFCF16-2D23-1E6A-09AF-538FAFC624ED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3A4D7B7-2ECE-210D-DFBC-411A122193BB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D62EF392-04D2-9727-5A61-8DB63D9BBDF6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88189FB3-8BB6-A037-12DA-D659AE9DC9F3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2488DFF-F5DD-1D79-1942-E3B45271817A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D5A716E-C684-DE24-46F8-14611E0DE0E4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5639034-9E8E-7CE2-6C1B-B584D25EBBC2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Other Considerations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8AA026DD-2A26-2F1B-6095-49D0849175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8001164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134C93E8-0FC0-AB1D-3EE1-FCED497ECF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17DBC9F3-49C0-80C3-C9FB-74D15C563B85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7119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2D3E9-E9CE-45DB-0584-0056BD28E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BA2D430-7B8A-9D6F-4E8A-BC7AF07FF764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06D34562-007D-B5BD-F946-13E20B5D63E3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E6DF2A7-80B0-1991-97BC-E5219E2EE9EC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0564871-6EE5-CC95-31F4-D09E00A63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819370A-E682-EA2C-AD36-7D14B3479CB4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655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Are there specific complaints or suggestions you frequently hear from users?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Is there anything we haven’t discussed that you feel is critical for the app?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5D19C0F-C578-057F-5B22-788DE91B87F1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3BF88A5-5ADE-11A2-7160-A53E833774C4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05D3CDE3-E327-F04A-B590-0AEE88B4AF47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996DF08-9404-9D5F-BDBE-D39C807E028F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9772D11-621E-34DA-B7FD-2030BE8BB586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Capture overlooked pain points or additional requirements.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A1E1E96-6DA1-A069-B48D-73BE59ECDF19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4B3CF1D-6CAB-E0AD-F934-7FABB44E4413}"/>
              </a:ext>
            </a:extLst>
          </p:cNvPr>
          <p:cNvGrpSpPr/>
          <p:nvPr/>
        </p:nvGrpSpPr>
        <p:grpSpPr>
          <a:xfrm>
            <a:off x="12566650" y="71786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DDD73CBB-E29C-8D4B-BB7A-5C50D1FEE396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26AA10C-A285-290E-7E6E-C0BEED4F2961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A2BD40F-EF41-B27E-6F72-9F44C9527E39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5116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We use manual scheduling, which is time-consuming.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There’s no way to monitor bus locations in real time.</a:t>
              </a:r>
            </a:p>
            <a:p>
              <a:pPr marL="1200150" marR="0" indent="-28575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8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Allocating buses to routes is mostly based on guesswork without solid data.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0B3BAE5-75C8-4542-0648-923F782E505C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36B4892-E498-2E4E-A9EC-046A11A89CA6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Other Considerations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5EABA91-813C-547D-32C0-08517A846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C63A2F2-DC0A-2EB9-FD80-1E77D31F29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81978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C44797C2-4BC4-AEB0-F918-A91A2027B1C9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4871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242CB-DA93-D7E3-9772-83183E782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7310EA4-6E27-DA15-9DEF-029DCAA7C12D}"/>
              </a:ext>
            </a:extLst>
          </p:cNvPr>
          <p:cNvGrpSpPr/>
          <p:nvPr/>
        </p:nvGrpSpPr>
        <p:grpSpPr>
          <a:xfrm>
            <a:off x="1289050" y="2911475"/>
            <a:ext cx="4419600" cy="7620000"/>
            <a:chOff x="1289050" y="2911476"/>
            <a:chExt cx="4419600" cy="7620000"/>
          </a:xfrm>
          <a:solidFill>
            <a:srgbClr val="FF0000"/>
          </a:solidFill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58EBEDF2-7560-6090-12F2-F24E1856D08F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94E85B1D-16E5-FE73-A43C-3DDDC9BDF4C8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DA5BA7E-F207-23D0-DADD-287668AFE4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7892" y="3747397"/>
              <a:ext cx="1907278" cy="1907278"/>
            </a:xfrm>
            <a:prstGeom prst="rect">
              <a:avLst/>
            </a:prstGeom>
            <a:noFill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7BDB8CF-DCB0-479B-89B3-70DBB54A68C0}"/>
                </a:ext>
              </a:extLst>
            </p:cNvPr>
            <p:cNvSpPr txBox="1"/>
            <p:nvPr/>
          </p:nvSpPr>
          <p:spPr>
            <a:xfrm>
              <a:off x="1289050" y="7178675"/>
              <a:ext cx="4419600" cy="2655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Are there specific complaints or suggestions you frequently hear from users?</a:t>
              </a:r>
            </a:p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Is there anything we haven’t discussed that you feel is critical for the app?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9B45045-2466-D96B-BA95-084FE37D85C8}"/>
                </a:ext>
              </a:extLst>
            </p:cNvPr>
            <p:cNvSpPr txBox="1"/>
            <p:nvPr/>
          </p:nvSpPr>
          <p:spPr>
            <a:xfrm>
              <a:off x="2381738" y="6444735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Question to Ask</a:t>
              </a:r>
              <a:r>
                <a:rPr lang="en-US" sz="24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: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50DEC3C-A407-C2D9-DBC6-479A26F62C3D}"/>
              </a:ext>
            </a:extLst>
          </p:cNvPr>
          <p:cNvGrpSpPr/>
          <p:nvPr/>
        </p:nvGrpSpPr>
        <p:grpSpPr>
          <a:xfrm>
            <a:off x="6927850" y="2911475"/>
            <a:ext cx="4419600" cy="7620000"/>
            <a:chOff x="1289050" y="2911476"/>
            <a:chExt cx="4419600" cy="7620000"/>
          </a:xfrm>
          <a:solidFill>
            <a:schemeClr val="tx2">
              <a:lumMod val="75000"/>
            </a:schemeClr>
          </a:solidFill>
        </p:grpSpPr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06DFEC09-1CD6-BED3-5426-F59BA9B6D44A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2106AEC-5864-E16C-18EA-086A0961DFFE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846C0F6-CA85-1516-7936-EEF617A5AF52}"/>
                </a:ext>
              </a:extLst>
            </p:cNvPr>
            <p:cNvSpPr txBox="1"/>
            <p:nvPr/>
          </p:nvSpPr>
          <p:spPr>
            <a:xfrm>
              <a:off x="1289050" y="7539647"/>
              <a:ext cx="4419600" cy="113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300" marR="0" indent="-34290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Capture overlooked pain points or additional requirements.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8DAA4A7-BAE2-B30B-E58E-362EFBC501FE}"/>
                </a:ext>
              </a:extLst>
            </p:cNvPr>
            <p:cNvSpPr txBox="1"/>
            <p:nvPr/>
          </p:nvSpPr>
          <p:spPr>
            <a:xfrm>
              <a:off x="2393950" y="6655939"/>
              <a:ext cx="29718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Purpose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5A4327F-21A1-982E-A6A3-8A1431695035}"/>
              </a:ext>
            </a:extLst>
          </p:cNvPr>
          <p:cNvGrpSpPr/>
          <p:nvPr/>
        </p:nvGrpSpPr>
        <p:grpSpPr>
          <a:xfrm>
            <a:off x="12566650" y="2911475"/>
            <a:ext cx="4419600" cy="7620000"/>
            <a:chOff x="1289050" y="2911476"/>
            <a:chExt cx="4419600" cy="7620000"/>
          </a:xfrm>
          <a:solidFill>
            <a:schemeClr val="accent4"/>
          </a:solidFill>
        </p:grpSpPr>
        <p:sp>
          <p:nvSpPr>
            <p:cNvPr id="43" name="Rectangle: Top Corners Rounded 42">
              <a:extLst>
                <a:ext uri="{FF2B5EF4-FFF2-40B4-BE49-F238E27FC236}">
                  <a16:creationId xmlns:a16="http://schemas.microsoft.com/office/drawing/2014/main" id="{E20C9215-DC24-981B-9B91-3C9E7BECA463}"/>
                </a:ext>
              </a:extLst>
            </p:cNvPr>
            <p:cNvSpPr/>
            <p:nvPr/>
          </p:nvSpPr>
          <p:spPr>
            <a:xfrm>
              <a:off x="2051050" y="2911476"/>
              <a:ext cx="3657600" cy="7620000"/>
            </a:xfrm>
            <a:prstGeom prst="round2SameRect">
              <a:avLst>
                <a:gd name="adj1" fmla="val 49744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38BAC0F-D91D-8B0E-05DA-332DB9F0118C}"/>
                </a:ext>
              </a:extLst>
            </p:cNvPr>
            <p:cNvSpPr/>
            <p:nvPr/>
          </p:nvSpPr>
          <p:spPr>
            <a:xfrm>
              <a:off x="2393950" y="3368675"/>
              <a:ext cx="2971800" cy="2872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2D1A629-7F9F-80FA-1065-9942B39AE32C}"/>
                </a:ext>
              </a:extLst>
            </p:cNvPr>
            <p:cNvSpPr txBox="1"/>
            <p:nvPr/>
          </p:nvSpPr>
          <p:spPr>
            <a:xfrm>
              <a:off x="1289050" y="7463113"/>
              <a:ext cx="4419600" cy="23011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91440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 common complaint is inaccurate schedules—real-time updates would help.</a:t>
              </a:r>
            </a:p>
            <a:p>
              <a:pPr marL="91440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2000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It’s important that the app has a simple and intuitive interface.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86014EA-8D33-56A3-AB6E-82FE1CBA26D1}"/>
                </a:ext>
              </a:extLst>
            </p:cNvPr>
            <p:cNvSpPr txBox="1"/>
            <p:nvPr/>
          </p:nvSpPr>
          <p:spPr>
            <a:xfrm>
              <a:off x="2381737" y="6634467"/>
              <a:ext cx="2971800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Admin Responses</a:t>
              </a:r>
              <a:endParaRPr lang="en-US" sz="2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49DBB22-A8BE-7FC9-40A9-052F5F8E4DF8}"/>
              </a:ext>
            </a:extLst>
          </p:cNvPr>
          <p:cNvSpPr txBox="1"/>
          <p:nvPr/>
        </p:nvSpPr>
        <p:spPr>
          <a:xfrm>
            <a:off x="3689350" y="1729599"/>
            <a:ext cx="12725400" cy="73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Other Considerations</a:t>
            </a:r>
            <a:endParaRPr lang="en-US" sz="40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B2F120BA-E2D6-D7D6-9FA8-A5BAFB5C96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51" y="3733965"/>
            <a:ext cx="2133600" cy="2133600"/>
          </a:xfrm>
          <a:prstGeom prst="rect">
            <a:avLst/>
          </a:prstGeom>
          <a:noFill/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9B112EA-AB11-D567-E38C-64A974C763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928" y="3930606"/>
            <a:ext cx="1650619" cy="1650619"/>
          </a:xfrm>
          <a:prstGeom prst="rect">
            <a:avLst/>
          </a:prstGeom>
          <a:noFill/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FC8558AE-D78C-677D-6E91-7911A5119300}"/>
              </a:ext>
            </a:extLst>
          </p:cNvPr>
          <p:cNvSpPr/>
          <p:nvPr/>
        </p:nvSpPr>
        <p:spPr>
          <a:xfrm>
            <a:off x="-387350" y="10277594"/>
            <a:ext cx="20878800" cy="1396881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blurRad="508000" dist="508000" dir="5400000" sx="10000" sy="10000" algn="ctr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1272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570BB2-C1C8-D8C9-7326-1E42936547AC}"/>
              </a:ext>
            </a:extLst>
          </p:cNvPr>
          <p:cNvSpPr txBox="1"/>
          <p:nvPr/>
        </p:nvSpPr>
        <p:spPr>
          <a:xfrm>
            <a:off x="3651250" y="2287607"/>
            <a:ext cx="12801600" cy="11731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This is the form that was sent to the students to get their feedback</a:t>
            </a:r>
            <a:endParaRPr lang="en-US" sz="3200" kern="100" dirty="0">
              <a:solidFill>
                <a:srgbClr val="FF0000"/>
              </a:solidFill>
              <a:effectLst/>
              <a:latin typeface="Arial Rounded MT Bold" panose="020F070403050403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BB857C88-C5D1-55D3-1601-3FD42D7BE9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112" y="4154122"/>
            <a:ext cx="4587875" cy="45878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47783D-7BDD-5130-A799-A411AEEB4BC5}"/>
              </a:ext>
            </a:extLst>
          </p:cNvPr>
          <p:cNvSpPr txBox="1"/>
          <p:nvPr/>
        </p:nvSpPr>
        <p:spPr>
          <a:xfrm>
            <a:off x="7775209" y="8901244"/>
            <a:ext cx="4587874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  <a:latin typeface="Arial Rounded MT Bold" panose="020F0704030504030204" pitchFamily="34" charset="0"/>
                <a:hlinkClick r:id="rId2"/>
              </a:rPr>
              <a:t>Form</a:t>
            </a:r>
            <a:endParaRPr lang="en-US" sz="3600" dirty="0">
              <a:solidFill>
                <a:srgbClr val="FF0000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4266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1B88CA-6C6F-9B17-A636-70D1C8315FEE}"/>
              </a:ext>
            </a:extLst>
          </p:cNvPr>
          <p:cNvSpPr txBox="1"/>
          <p:nvPr/>
        </p:nvSpPr>
        <p:spPr>
          <a:xfrm>
            <a:off x="-463550" y="2090801"/>
            <a:ext cx="19431000" cy="14732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These were the results of our study</a:t>
            </a:r>
            <a:endParaRPr lang="en-US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45720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117 Students have responded to the 	  survey and these are the results </a:t>
            </a:r>
            <a:endParaRPr lang="en-US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9725DB-C2A0-4F25-6005-C8F05EC50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025" y="3564025"/>
            <a:ext cx="16910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2764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B1CA688-01B8-68C9-0E10-CB2AABE9D5D5}"/>
              </a:ext>
            </a:extLst>
          </p:cNvPr>
          <p:cNvSpPr txBox="1"/>
          <p:nvPr/>
        </p:nvSpPr>
        <p:spPr>
          <a:xfrm>
            <a:off x="9213850" y="2301875"/>
            <a:ext cx="10058400" cy="6120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Subscription to the University Transfer Service</a:t>
            </a:r>
            <a:endParaRPr lang="en-US" sz="4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53% of respondents are subscribed to the service, while 47% are not.</a:t>
            </a:r>
            <a:endParaRPr lang="en-US" sz="4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sz="4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Actionable Insight</a:t>
            </a:r>
            <a:r>
              <a:rPr lang="en-US" sz="4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Focus on understanding why some students are not subscribed and address their concerns to increase adoption.</a:t>
            </a:r>
            <a:endParaRPr lang="en-US" sz="4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45506E-FF0F-9883-F9E2-14E076F26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50" y="2333304"/>
            <a:ext cx="7428238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3482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FA681C3-F6CB-25BD-1D8D-803394AB21F9}"/>
              </a:ext>
            </a:extLst>
          </p:cNvPr>
          <p:cNvSpPr txBox="1"/>
          <p:nvPr/>
        </p:nvSpPr>
        <p:spPr>
          <a:xfrm>
            <a:off x="603250" y="2149475"/>
            <a:ext cx="10058400" cy="6633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Subscription Type</a:t>
            </a:r>
            <a:endParaRPr lang="en-US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40% of respondents have subscriptions Inside Alamein (shorter-distance services), while 60% are Outside the city (Longer-distance services).</a:t>
            </a:r>
            <a:endParaRPr lang="en-US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Implication</a:t>
            </a:r>
            <a:r>
              <a:rPr lang="en-US" sz="4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Ensure that the service caters effectively to students who require transportation over longer distances, as they form the majority.</a:t>
            </a:r>
            <a:endParaRPr lang="en-US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B2944B-6CF5-F5D0-DBDD-A66A6340F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8850" y="2014326"/>
            <a:ext cx="7467600" cy="705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238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1F9D3E-701C-3998-A22B-9EDF2202E9B6}"/>
              </a:ext>
            </a:extLst>
          </p:cNvPr>
          <p:cNvSpPr txBox="1"/>
          <p:nvPr/>
        </p:nvSpPr>
        <p:spPr>
          <a:xfrm>
            <a:off x="7270994" y="5100677"/>
            <a:ext cx="556211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1" kern="100" dirty="0">
                <a:solidFill>
                  <a:srgbClr val="FF0000"/>
                </a:solidFill>
                <a:effectLst/>
                <a:latin typeface="Arial Rounded MT Bold" panose="020F070403050403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Introduction</a:t>
            </a:r>
            <a:endParaRPr lang="en-US" sz="66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618955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E2DD541-7161-2EC4-2C78-6EBE72AF19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68450" y="-746125"/>
            <a:ext cx="23241000" cy="137350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BA8A8C-5E11-15A4-82FE-0A9083D0D53A}"/>
              </a:ext>
            </a:extLst>
          </p:cNvPr>
          <p:cNvSpPr txBox="1"/>
          <p:nvPr/>
        </p:nvSpPr>
        <p:spPr>
          <a:xfrm>
            <a:off x="-463550" y="-365126"/>
            <a:ext cx="20567650" cy="12268200"/>
          </a:xfrm>
          <a:custGeom>
            <a:avLst/>
            <a:gdLst/>
            <a:ahLst/>
            <a:cxnLst/>
            <a:rect l="l" t="t" r="r" b="b"/>
            <a:pathLst>
              <a:path w="20567650" h="12268200">
                <a:moveTo>
                  <a:pt x="12985462" y="7480355"/>
                </a:moveTo>
                <a:cubicBezTo>
                  <a:pt x="13139252" y="7480355"/>
                  <a:pt x="13261724" y="7538026"/>
                  <a:pt x="13352882" y="7653367"/>
                </a:cubicBezTo>
                <a:cubicBezTo>
                  <a:pt x="13444039" y="7768709"/>
                  <a:pt x="13489618" y="7929940"/>
                  <a:pt x="13489618" y="8137059"/>
                </a:cubicBezTo>
                <a:cubicBezTo>
                  <a:pt x="13489618" y="8341697"/>
                  <a:pt x="13444039" y="8501998"/>
                  <a:pt x="13352882" y="8617960"/>
                </a:cubicBezTo>
                <a:cubicBezTo>
                  <a:pt x="13261724" y="8733922"/>
                  <a:pt x="13139252" y="8791902"/>
                  <a:pt x="12985462" y="8791902"/>
                </a:cubicBezTo>
                <a:cubicBezTo>
                  <a:pt x="12883763" y="8791902"/>
                  <a:pt x="12795396" y="8765547"/>
                  <a:pt x="12720362" y="8712837"/>
                </a:cubicBezTo>
                <a:cubicBezTo>
                  <a:pt x="12645328" y="8660128"/>
                  <a:pt x="12587657" y="8584163"/>
                  <a:pt x="12547350" y="8484945"/>
                </a:cubicBezTo>
                <a:cubicBezTo>
                  <a:pt x="12507042" y="8385726"/>
                  <a:pt x="12486888" y="8269764"/>
                  <a:pt x="12486888" y="8137059"/>
                </a:cubicBezTo>
                <a:cubicBezTo>
                  <a:pt x="12486888" y="8003114"/>
                  <a:pt x="12507352" y="7885911"/>
                  <a:pt x="12548280" y="7785452"/>
                </a:cubicBezTo>
                <a:cubicBezTo>
                  <a:pt x="12589208" y="7684993"/>
                  <a:pt x="12647498" y="7609029"/>
                  <a:pt x="12723153" y="7557559"/>
                </a:cubicBezTo>
                <a:cubicBezTo>
                  <a:pt x="12798807" y="7506089"/>
                  <a:pt x="12886244" y="7480355"/>
                  <a:pt x="12985462" y="7480355"/>
                </a:cubicBezTo>
                <a:close/>
                <a:moveTo>
                  <a:pt x="14639389" y="7104564"/>
                </a:moveTo>
                <a:cubicBezTo>
                  <a:pt x="14563735" y="7104564"/>
                  <a:pt x="14502964" y="7129679"/>
                  <a:pt x="14457075" y="7179908"/>
                </a:cubicBezTo>
                <a:cubicBezTo>
                  <a:pt x="14411186" y="7230138"/>
                  <a:pt x="14388242" y="7306102"/>
                  <a:pt x="14388242" y="7407801"/>
                </a:cubicBezTo>
                <a:lnTo>
                  <a:pt x="14388242" y="8414251"/>
                </a:lnTo>
                <a:cubicBezTo>
                  <a:pt x="14388242" y="8616409"/>
                  <a:pt x="14419868" y="8771439"/>
                  <a:pt x="14483120" y="8879339"/>
                </a:cubicBezTo>
                <a:cubicBezTo>
                  <a:pt x="14536450" y="8968636"/>
                  <a:pt x="14611794" y="9038709"/>
                  <a:pt x="14709152" y="9089559"/>
                </a:cubicBezTo>
                <a:cubicBezTo>
                  <a:pt x="14806511" y="9140408"/>
                  <a:pt x="14916582" y="9165833"/>
                  <a:pt x="15039364" y="9165833"/>
                </a:cubicBezTo>
                <a:cubicBezTo>
                  <a:pt x="15141064" y="9165833"/>
                  <a:pt x="15231601" y="9153121"/>
                  <a:pt x="15310976" y="9127696"/>
                </a:cubicBezTo>
                <a:cubicBezTo>
                  <a:pt x="15390350" y="9102271"/>
                  <a:pt x="15463524" y="9063514"/>
                  <a:pt x="15530498" y="9011424"/>
                </a:cubicBezTo>
                <a:cubicBezTo>
                  <a:pt x="15597470" y="8959334"/>
                  <a:pt x="15661342" y="8894842"/>
                  <a:pt x="15722114" y="8817947"/>
                </a:cubicBezTo>
                <a:lnTo>
                  <a:pt x="15722114" y="8883059"/>
                </a:lnTo>
                <a:cubicBezTo>
                  <a:pt x="15722114" y="8973597"/>
                  <a:pt x="15744748" y="9043980"/>
                  <a:pt x="15790016" y="9094209"/>
                </a:cubicBezTo>
                <a:cubicBezTo>
                  <a:pt x="15835285" y="9144439"/>
                  <a:pt x="15892646" y="9169554"/>
                  <a:pt x="15962099" y="9169554"/>
                </a:cubicBezTo>
                <a:cubicBezTo>
                  <a:pt x="16031552" y="9169554"/>
                  <a:pt x="16088293" y="9145369"/>
                  <a:pt x="16132321" y="9097000"/>
                </a:cubicBezTo>
                <a:cubicBezTo>
                  <a:pt x="16176349" y="9048631"/>
                  <a:pt x="16198364" y="8976077"/>
                  <a:pt x="16198364" y="8879339"/>
                </a:cubicBezTo>
                <a:lnTo>
                  <a:pt x="16198364" y="7407801"/>
                </a:lnTo>
                <a:cubicBezTo>
                  <a:pt x="16198364" y="7306102"/>
                  <a:pt x="16175419" y="7230138"/>
                  <a:pt x="16129530" y="7179908"/>
                </a:cubicBezTo>
                <a:cubicBezTo>
                  <a:pt x="16083642" y="7129679"/>
                  <a:pt x="16022870" y="7104564"/>
                  <a:pt x="15947216" y="7104564"/>
                </a:cubicBezTo>
                <a:cubicBezTo>
                  <a:pt x="15871562" y="7104564"/>
                  <a:pt x="15810170" y="7129989"/>
                  <a:pt x="15763042" y="7180838"/>
                </a:cubicBezTo>
                <a:cubicBezTo>
                  <a:pt x="15715912" y="7231688"/>
                  <a:pt x="15692348" y="7307342"/>
                  <a:pt x="15692348" y="7407801"/>
                </a:cubicBezTo>
                <a:lnTo>
                  <a:pt x="15692348" y="8025438"/>
                </a:lnTo>
                <a:cubicBezTo>
                  <a:pt x="15692348" y="8268524"/>
                  <a:pt x="15678086" y="8426033"/>
                  <a:pt x="15649560" y="8497967"/>
                </a:cubicBezTo>
                <a:cubicBezTo>
                  <a:pt x="15614834" y="8579822"/>
                  <a:pt x="15559642" y="8646175"/>
                  <a:pt x="15483988" y="8697025"/>
                </a:cubicBezTo>
                <a:cubicBezTo>
                  <a:pt x="15408334" y="8747874"/>
                  <a:pt x="15327719" y="8773299"/>
                  <a:pt x="15242143" y="8773299"/>
                </a:cubicBezTo>
                <a:cubicBezTo>
                  <a:pt x="15154086" y="8773299"/>
                  <a:pt x="15084323" y="8750665"/>
                  <a:pt x="15032854" y="8705396"/>
                </a:cubicBezTo>
                <a:cubicBezTo>
                  <a:pt x="14981384" y="8660128"/>
                  <a:pt x="14945726" y="8597496"/>
                  <a:pt x="14925883" y="8517501"/>
                </a:cubicBezTo>
                <a:cubicBezTo>
                  <a:pt x="14906040" y="8437506"/>
                  <a:pt x="14896118" y="8338597"/>
                  <a:pt x="14896118" y="8220775"/>
                </a:cubicBezTo>
                <a:lnTo>
                  <a:pt x="14896118" y="7407801"/>
                </a:lnTo>
                <a:cubicBezTo>
                  <a:pt x="14896118" y="7307342"/>
                  <a:pt x="14872553" y="7231688"/>
                  <a:pt x="14825424" y="7180838"/>
                </a:cubicBezTo>
                <a:cubicBezTo>
                  <a:pt x="14778295" y="7129989"/>
                  <a:pt x="14716284" y="7104564"/>
                  <a:pt x="14639389" y="7104564"/>
                </a:cubicBezTo>
                <a:close/>
                <a:moveTo>
                  <a:pt x="12985462" y="7104564"/>
                </a:moveTo>
                <a:cubicBezTo>
                  <a:pt x="12834154" y="7104564"/>
                  <a:pt x="12695868" y="7129058"/>
                  <a:pt x="12570604" y="7178048"/>
                </a:cubicBezTo>
                <a:cubicBezTo>
                  <a:pt x="12445340" y="7227037"/>
                  <a:pt x="12338680" y="7296800"/>
                  <a:pt x="12250624" y="7387337"/>
                </a:cubicBezTo>
                <a:cubicBezTo>
                  <a:pt x="12162567" y="7477874"/>
                  <a:pt x="12094974" y="7587015"/>
                  <a:pt x="12047845" y="7714759"/>
                </a:cubicBezTo>
                <a:cubicBezTo>
                  <a:pt x="12000716" y="7842503"/>
                  <a:pt x="11977152" y="7983270"/>
                  <a:pt x="11977152" y="8137059"/>
                </a:cubicBezTo>
                <a:cubicBezTo>
                  <a:pt x="11977152" y="8289608"/>
                  <a:pt x="12000406" y="8428824"/>
                  <a:pt x="12046915" y="8554708"/>
                </a:cubicBezTo>
                <a:cubicBezTo>
                  <a:pt x="12093424" y="8680591"/>
                  <a:pt x="12161636" y="8789732"/>
                  <a:pt x="12251554" y="8882129"/>
                </a:cubicBezTo>
                <a:cubicBezTo>
                  <a:pt x="12341470" y="8974527"/>
                  <a:pt x="12447821" y="9045531"/>
                  <a:pt x="12570604" y="9095139"/>
                </a:cubicBezTo>
                <a:cubicBezTo>
                  <a:pt x="12693387" y="9144749"/>
                  <a:pt x="12831673" y="9169554"/>
                  <a:pt x="12985462" y="9169554"/>
                </a:cubicBezTo>
                <a:cubicBezTo>
                  <a:pt x="13140492" y="9169554"/>
                  <a:pt x="13280018" y="9145059"/>
                  <a:pt x="13404042" y="9096070"/>
                </a:cubicBezTo>
                <a:cubicBezTo>
                  <a:pt x="13528065" y="9047081"/>
                  <a:pt x="13634725" y="8976697"/>
                  <a:pt x="13724022" y="8884920"/>
                </a:cubicBezTo>
                <a:cubicBezTo>
                  <a:pt x="13813319" y="8793143"/>
                  <a:pt x="13881532" y="8683382"/>
                  <a:pt x="13928660" y="8555638"/>
                </a:cubicBezTo>
                <a:cubicBezTo>
                  <a:pt x="13975790" y="8427894"/>
                  <a:pt x="13999354" y="8288367"/>
                  <a:pt x="13999354" y="8137059"/>
                </a:cubicBezTo>
                <a:cubicBezTo>
                  <a:pt x="13999354" y="7984510"/>
                  <a:pt x="13976100" y="7844983"/>
                  <a:pt x="13929590" y="7718480"/>
                </a:cubicBezTo>
                <a:cubicBezTo>
                  <a:pt x="13883082" y="7591976"/>
                  <a:pt x="13815179" y="7482835"/>
                  <a:pt x="13725882" y="7391058"/>
                </a:cubicBezTo>
                <a:cubicBezTo>
                  <a:pt x="13636585" y="7299281"/>
                  <a:pt x="13529305" y="7228587"/>
                  <a:pt x="13404042" y="7178978"/>
                </a:cubicBezTo>
                <a:cubicBezTo>
                  <a:pt x="13278778" y="7129369"/>
                  <a:pt x="13139252" y="7104564"/>
                  <a:pt x="12985462" y="7104564"/>
                </a:cubicBezTo>
                <a:close/>
                <a:moveTo>
                  <a:pt x="10111145" y="7104564"/>
                </a:moveTo>
                <a:cubicBezTo>
                  <a:pt x="10068977" y="7104564"/>
                  <a:pt x="10028359" y="7115726"/>
                  <a:pt x="9989292" y="7138050"/>
                </a:cubicBezTo>
                <a:cubicBezTo>
                  <a:pt x="9950224" y="7160374"/>
                  <a:pt x="9919529" y="7190140"/>
                  <a:pt x="9897204" y="7227347"/>
                </a:cubicBezTo>
                <a:cubicBezTo>
                  <a:pt x="9874880" y="7264554"/>
                  <a:pt x="9863718" y="7304862"/>
                  <a:pt x="9863718" y="7348270"/>
                </a:cubicBezTo>
                <a:cubicBezTo>
                  <a:pt x="9863718" y="7389198"/>
                  <a:pt x="9882942" y="7454930"/>
                  <a:pt x="9921389" y="7545467"/>
                </a:cubicBezTo>
                <a:lnTo>
                  <a:pt x="10546467" y="9119324"/>
                </a:lnTo>
                <a:lnTo>
                  <a:pt x="10499958" y="9232806"/>
                </a:lnTo>
                <a:cubicBezTo>
                  <a:pt x="10465232" y="9315901"/>
                  <a:pt x="10434536" y="9378843"/>
                  <a:pt x="10407871" y="9421631"/>
                </a:cubicBezTo>
                <a:cubicBezTo>
                  <a:pt x="10381206" y="9464419"/>
                  <a:pt x="10351130" y="9494495"/>
                  <a:pt x="10317644" y="9511858"/>
                </a:cubicBezTo>
                <a:cubicBezTo>
                  <a:pt x="10284157" y="9529222"/>
                  <a:pt x="10238269" y="9537903"/>
                  <a:pt x="10179978" y="9537903"/>
                </a:cubicBezTo>
                <a:cubicBezTo>
                  <a:pt x="10156413" y="9537903"/>
                  <a:pt x="10128508" y="9534183"/>
                  <a:pt x="10096262" y="9526741"/>
                </a:cubicBezTo>
                <a:cubicBezTo>
                  <a:pt x="10070217" y="9519300"/>
                  <a:pt x="10043552" y="9515579"/>
                  <a:pt x="10016267" y="9515579"/>
                </a:cubicBezTo>
                <a:cubicBezTo>
                  <a:pt x="9946814" y="9515579"/>
                  <a:pt x="9894414" y="9531392"/>
                  <a:pt x="9859067" y="9563018"/>
                </a:cubicBezTo>
                <a:cubicBezTo>
                  <a:pt x="9823720" y="9594644"/>
                  <a:pt x="9806047" y="9639603"/>
                  <a:pt x="9806047" y="9697893"/>
                </a:cubicBezTo>
                <a:cubicBezTo>
                  <a:pt x="9806047" y="9783469"/>
                  <a:pt x="9843254" y="9842381"/>
                  <a:pt x="9917668" y="9874627"/>
                </a:cubicBezTo>
                <a:cubicBezTo>
                  <a:pt x="9992082" y="9906873"/>
                  <a:pt x="10103703" y="9922996"/>
                  <a:pt x="10252531" y="9922996"/>
                </a:cubicBezTo>
                <a:cubicBezTo>
                  <a:pt x="10405080" y="9922996"/>
                  <a:pt x="10526313" y="9899741"/>
                  <a:pt x="10616230" y="9853233"/>
                </a:cubicBezTo>
                <a:cubicBezTo>
                  <a:pt x="10706147" y="9806724"/>
                  <a:pt x="10778391" y="9740061"/>
                  <a:pt x="10832961" y="9653245"/>
                </a:cubicBezTo>
                <a:cubicBezTo>
                  <a:pt x="10887532" y="9566429"/>
                  <a:pt x="10943342" y="9446746"/>
                  <a:pt x="11000393" y="9294197"/>
                </a:cubicBezTo>
                <a:lnTo>
                  <a:pt x="11662678" y="7560350"/>
                </a:lnTo>
                <a:cubicBezTo>
                  <a:pt x="11678801" y="7515701"/>
                  <a:pt x="11692444" y="7471673"/>
                  <a:pt x="11703606" y="7428265"/>
                </a:cubicBezTo>
                <a:cubicBezTo>
                  <a:pt x="11714768" y="7384857"/>
                  <a:pt x="11722830" y="7351371"/>
                  <a:pt x="11727790" y="7327806"/>
                </a:cubicBezTo>
                <a:cubicBezTo>
                  <a:pt x="11727790" y="7289359"/>
                  <a:pt x="11718179" y="7252772"/>
                  <a:pt x="11698955" y="7218045"/>
                </a:cubicBezTo>
                <a:cubicBezTo>
                  <a:pt x="11679731" y="7183319"/>
                  <a:pt x="11652446" y="7155723"/>
                  <a:pt x="11617099" y="7135260"/>
                </a:cubicBezTo>
                <a:cubicBezTo>
                  <a:pt x="11581753" y="7114796"/>
                  <a:pt x="11544856" y="7104564"/>
                  <a:pt x="11506409" y="7104564"/>
                </a:cubicBezTo>
                <a:cubicBezTo>
                  <a:pt x="11453078" y="7104564"/>
                  <a:pt x="11411841" y="7113866"/>
                  <a:pt x="11382695" y="7132469"/>
                </a:cubicBezTo>
                <a:cubicBezTo>
                  <a:pt x="11353550" y="7151073"/>
                  <a:pt x="11325954" y="7187039"/>
                  <a:pt x="11299910" y="7240369"/>
                </a:cubicBezTo>
                <a:cubicBezTo>
                  <a:pt x="11273865" y="7293700"/>
                  <a:pt x="11244719" y="7367493"/>
                  <a:pt x="11212473" y="7461751"/>
                </a:cubicBezTo>
                <a:lnTo>
                  <a:pt x="10805056" y="8624471"/>
                </a:lnTo>
                <a:lnTo>
                  <a:pt x="10375315" y="7374315"/>
                </a:lnTo>
                <a:cubicBezTo>
                  <a:pt x="10346789" y="7287498"/>
                  <a:pt x="10313923" y="7220836"/>
                  <a:pt x="10276716" y="7174327"/>
                </a:cubicBezTo>
                <a:cubicBezTo>
                  <a:pt x="10239509" y="7127818"/>
                  <a:pt x="10184319" y="7104564"/>
                  <a:pt x="10111145" y="7104564"/>
                </a:cubicBezTo>
                <a:close/>
                <a:moveTo>
                  <a:pt x="7966606" y="4490621"/>
                </a:moveTo>
                <a:lnTo>
                  <a:pt x="7966606" y="4563175"/>
                </a:lnTo>
                <a:cubicBezTo>
                  <a:pt x="7966606" y="4739288"/>
                  <a:pt x="7943662" y="4865792"/>
                  <a:pt x="7897773" y="4942686"/>
                </a:cubicBezTo>
                <a:cubicBezTo>
                  <a:pt x="7858086" y="5012140"/>
                  <a:pt x="7795764" y="5068880"/>
                  <a:pt x="7710807" y="5112908"/>
                </a:cubicBezTo>
                <a:cubicBezTo>
                  <a:pt x="7625853" y="5156938"/>
                  <a:pt x="7533144" y="5178951"/>
                  <a:pt x="7432685" y="5178951"/>
                </a:cubicBezTo>
                <a:cubicBezTo>
                  <a:pt x="7338428" y="5178951"/>
                  <a:pt x="7262154" y="5151976"/>
                  <a:pt x="7203862" y="5098026"/>
                </a:cubicBezTo>
                <a:cubicBezTo>
                  <a:pt x="7145572" y="5044075"/>
                  <a:pt x="7116426" y="4978653"/>
                  <a:pt x="7116426" y="4901758"/>
                </a:cubicBezTo>
                <a:cubicBezTo>
                  <a:pt x="7116426" y="4827344"/>
                  <a:pt x="7141231" y="4769364"/>
                  <a:pt x="7190840" y="4727816"/>
                </a:cubicBezTo>
                <a:cubicBezTo>
                  <a:pt x="7240449" y="4686268"/>
                  <a:pt x="7292539" y="4658363"/>
                  <a:pt x="7347109" y="4644101"/>
                </a:cubicBezTo>
                <a:cubicBezTo>
                  <a:pt x="7401679" y="4629837"/>
                  <a:pt x="7499968" y="4607513"/>
                  <a:pt x="7641975" y="4577127"/>
                </a:cubicBezTo>
                <a:cubicBezTo>
                  <a:pt x="7783982" y="4546742"/>
                  <a:pt x="7892192" y="4517906"/>
                  <a:pt x="7966606" y="4490621"/>
                </a:cubicBezTo>
                <a:close/>
                <a:moveTo>
                  <a:pt x="9204781" y="3446964"/>
                </a:moveTo>
                <a:cubicBezTo>
                  <a:pt x="9131607" y="3446964"/>
                  <a:pt x="9073936" y="3470838"/>
                  <a:pt x="9031768" y="3518587"/>
                </a:cubicBezTo>
                <a:cubicBezTo>
                  <a:pt x="8989600" y="3566337"/>
                  <a:pt x="8968516" y="3638580"/>
                  <a:pt x="8968516" y="3735318"/>
                </a:cubicBezTo>
                <a:lnTo>
                  <a:pt x="8968516" y="5203135"/>
                </a:lnTo>
                <a:cubicBezTo>
                  <a:pt x="8968516" y="5302354"/>
                  <a:pt x="8992081" y="5378630"/>
                  <a:pt x="9039210" y="5431959"/>
                </a:cubicBezTo>
                <a:cubicBezTo>
                  <a:pt x="9086339" y="5485289"/>
                  <a:pt x="9146490" y="5511954"/>
                  <a:pt x="9219664" y="5511954"/>
                </a:cubicBezTo>
                <a:cubicBezTo>
                  <a:pt x="9295318" y="5511954"/>
                  <a:pt x="9357020" y="5486219"/>
                  <a:pt x="9404769" y="5434749"/>
                </a:cubicBezTo>
                <a:cubicBezTo>
                  <a:pt x="9452518" y="5383280"/>
                  <a:pt x="9476392" y="5306075"/>
                  <a:pt x="9476392" y="5203135"/>
                </a:cubicBezTo>
                <a:lnTo>
                  <a:pt x="9476392" y="4566895"/>
                </a:lnTo>
                <a:cubicBezTo>
                  <a:pt x="9476392" y="4359777"/>
                  <a:pt x="9488794" y="4218390"/>
                  <a:pt x="9513600" y="4142735"/>
                </a:cubicBezTo>
                <a:cubicBezTo>
                  <a:pt x="9548326" y="4048478"/>
                  <a:pt x="9602896" y="3974374"/>
                  <a:pt x="9677310" y="3920424"/>
                </a:cubicBezTo>
                <a:cubicBezTo>
                  <a:pt x="9751724" y="3866473"/>
                  <a:pt x="9834201" y="3839498"/>
                  <a:pt x="9924737" y="3839498"/>
                </a:cubicBezTo>
                <a:cubicBezTo>
                  <a:pt x="10063644" y="3839498"/>
                  <a:pt x="10156351" y="3883836"/>
                  <a:pt x="10202860" y="3972513"/>
                </a:cubicBezTo>
                <a:cubicBezTo>
                  <a:pt x="10249369" y="4061190"/>
                  <a:pt x="10272623" y="4189244"/>
                  <a:pt x="10272623" y="4356676"/>
                </a:cubicBezTo>
                <a:lnTo>
                  <a:pt x="10272623" y="5203135"/>
                </a:lnTo>
                <a:cubicBezTo>
                  <a:pt x="10272623" y="5302354"/>
                  <a:pt x="10296187" y="5378630"/>
                  <a:pt x="10343316" y="5431959"/>
                </a:cubicBezTo>
                <a:cubicBezTo>
                  <a:pt x="10390445" y="5485289"/>
                  <a:pt x="10451838" y="5511954"/>
                  <a:pt x="10527491" y="5511954"/>
                </a:cubicBezTo>
                <a:cubicBezTo>
                  <a:pt x="10601905" y="5511954"/>
                  <a:pt x="10662367" y="5485909"/>
                  <a:pt x="10708875" y="5433819"/>
                </a:cubicBezTo>
                <a:cubicBezTo>
                  <a:pt x="10755384" y="5381729"/>
                  <a:pt x="10778639" y="5304835"/>
                  <a:pt x="10778639" y="5203135"/>
                </a:cubicBezTo>
                <a:lnTo>
                  <a:pt x="10778639" y="4258077"/>
                </a:lnTo>
                <a:cubicBezTo>
                  <a:pt x="10778639" y="4146456"/>
                  <a:pt x="10773678" y="4054679"/>
                  <a:pt x="10763756" y="3982745"/>
                </a:cubicBezTo>
                <a:cubicBezTo>
                  <a:pt x="10753834" y="3910812"/>
                  <a:pt x="10732130" y="3843839"/>
                  <a:pt x="10698643" y="3781827"/>
                </a:cubicBezTo>
                <a:cubicBezTo>
                  <a:pt x="10646554" y="3675167"/>
                  <a:pt x="10567799" y="3592692"/>
                  <a:pt x="10462379" y="3534400"/>
                </a:cubicBezTo>
                <a:cubicBezTo>
                  <a:pt x="10356959" y="3476109"/>
                  <a:pt x="10237276" y="3446964"/>
                  <a:pt x="10103331" y="3446964"/>
                </a:cubicBezTo>
                <a:cubicBezTo>
                  <a:pt x="9965665" y="3446964"/>
                  <a:pt x="9843812" y="3474559"/>
                  <a:pt x="9737772" y="3529750"/>
                </a:cubicBezTo>
                <a:cubicBezTo>
                  <a:pt x="9631732" y="3584940"/>
                  <a:pt x="9534064" y="3671447"/>
                  <a:pt x="9444766" y="3789269"/>
                </a:cubicBezTo>
                <a:lnTo>
                  <a:pt x="9444766" y="3727877"/>
                </a:lnTo>
                <a:cubicBezTo>
                  <a:pt x="9444766" y="3667105"/>
                  <a:pt x="9433914" y="3615636"/>
                  <a:pt x="9412210" y="3573468"/>
                </a:cubicBezTo>
                <a:cubicBezTo>
                  <a:pt x="9390506" y="3531300"/>
                  <a:pt x="9361671" y="3499674"/>
                  <a:pt x="9325704" y="3478590"/>
                </a:cubicBezTo>
                <a:cubicBezTo>
                  <a:pt x="9289737" y="3457506"/>
                  <a:pt x="9249430" y="3446964"/>
                  <a:pt x="9204781" y="3446964"/>
                </a:cubicBezTo>
                <a:close/>
                <a:moveTo>
                  <a:pt x="7588955" y="3443243"/>
                </a:moveTo>
                <a:cubicBezTo>
                  <a:pt x="7389278" y="3443243"/>
                  <a:pt x="7222466" y="3470528"/>
                  <a:pt x="7088521" y="3525099"/>
                </a:cubicBezTo>
                <a:cubicBezTo>
                  <a:pt x="6954575" y="3579669"/>
                  <a:pt x="6855976" y="3649122"/>
                  <a:pt x="6792724" y="3733458"/>
                </a:cubicBezTo>
                <a:cubicBezTo>
                  <a:pt x="6729473" y="3817794"/>
                  <a:pt x="6697847" y="3904611"/>
                  <a:pt x="6697847" y="3993907"/>
                </a:cubicBezTo>
                <a:cubicBezTo>
                  <a:pt x="6697847" y="4050958"/>
                  <a:pt x="6718621" y="4097777"/>
                  <a:pt x="6760168" y="4134364"/>
                </a:cubicBezTo>
                <a:cubicBezTo>
                  <a:pt x="6801716" y="4170951"/>
                  <a:pt x="6851016" y="4189244"/>
                  <a:pt x="6908066" y="4189244"/>
                </a:cubicBezTo>
                <a:cubicBezTo>
                  <a:pt x="6971318" y="4189244"/>
                  <a:pt x="7012556" y="4177772"/>
                  <a:pt x="7031779" y="4154827"/>
                </a:cubicBezTo>
                <a:cubicBezTo>
                  <a:pt x="7051003" y="4131883"/>
                  <a:pt x="7083870" y="4084445"/>
                  <a:pt x="7130378" y="4012511"/>
                </a:cubicBezTo>
                <a:cubicBezTo>
                  <a:pt x="7176888" y="3940577"/>
                  <a:pt x="7232698" y="3886627"/>
                  <a:pt x="7297810" y="3850660"/>
                </a:cubicBezTo>
                <a:cubicBezTo>
                  <a:pt x="7362922" y="3814694"/>
                  <a:pt x="7459971" y="3796710"/>
                  <a:pt x="7588955" y="3796710"/>
                </a:cubicBezTo>
                <a:cubicBezTo>
                  <a:pt x="7739024" y="3796710"/>
                  <a:pt x="7837932" y="3828026"/>
                  <a:pt x="7885681" y="3890658"/>
                </a:cubicBezTo>
                <a:cubicBezTo>
                  <a:pt x="7933430" y="3953290"/>
                  <a:pt x="7960406" y="4051578"/>
                  <a:pt x="7966606" y="4185524"/>
                </a:cubicBezTo>
                <a:cubicBezTo>
                  <a:pt x="7859947" y="4216529"/>
                  <a:pt x="7761037" y="4242884"/>
                  <a:pt x="7669880" y="4264589"/>
                </a:cubicBezTo>
                <a:cubicBezTo>
                  <a:pt x="7578723" y="4286292"/>
                  <a:pt x="7469272" y="4310167"/>
                  <a:pt x="7341528" y="4336212"/>
                </a:cubicBezTo>
                <a:cubicBezTo>
                  <a:pt x="7213784" y="4362257"/>
                  <a:pt x="7133789" y="4379000"/>
                  <a:pt x="7101543" y="4386441"/>
                </a:cubicBezTo>
                <a:cubicBezTo>
                  <a:pt x="6947753" y="4419928"/>
                  <a:pt x="6826832" y="4485660"/>
                  <a:pt x="6738774" y="4583638"/>
                </a:cubicBezTo>
                <a:cubicBezTo>
                  <a:pt x="6650719" y="4681617"/>
                  <a:pt x="6606690" y="4800059"/>
                  <a:pt x="6606690" y="4938966"/>
                </a:cubicBezTo>
                <a:cubicBezTo>
                  <a:pt x="6606690" y="5041906"/>
                  <a:pt x="6633355" y="5137403"/>
                  <a:pt x="6686684" y="5225460"/>
                </a:cubicBezTo>
                <a:cubicBezTo>
                  <a:pt x="6740014" y="5313516"/>
                  <a:pt x="6815978" y="5383280"/>
                  <a:pt x="6914578" y="5434749"/>
                </a:cubicBezTo>
                <a:cubicBezTo>
                  <a:pt x="7013176" y="5486219"/>
                  <a:pt x="7127587" y="5511954"/>
                  <a:pt x="7257812" y="5511954"/>
                </a:cubicBezTo>
                <a:cubicBezTo>
                  <a:pt x="7400440" y="5511954"/>
                  <a:pt x="7529114" y="5488079"/>
                  <a:pt x="7643836" y="5440330"/>
                </a:cubicBezTo>
                <a:cubicBezTo>
                  <a:pt x="7758557" y="5392581"/>
                  <a:pt x="7877309" y="5320958"/>
                  <a:pt x="8000093" y="5225460"/>
                </a:cubicBezTo>
                <a:cubicBezTo>
                  <a:pt x="8057144" y="5318477"/>
                  <a:pt x="8111095" y="5389482"/>
                  <a:pt x="8161943" y="5438470"/>
                </a:cubicBezTo>
                <a:cubicBezTo>
                  <a:pt x="8212793" y="5487459"/>
                  <a:pt x="8264263" y="5511954"/>
                  <a:pt x="8316352" y="5511954"/>
                </a:cubicBezTo>
                <a:cubicBezTo>
                  <a:pt x="8378364" y="5511954"/>
                  <a:pt x="8433865" y="5490560"/>
                  <a:pt x="8482854" y="5447772"/>
                </a:cubicBezTo>
                <a:cubicBezTo>
                  <a:pt x="8531844" y="5404984"/>
                  <a:pt x="8556338" y="5357545"/>
                  <a:pt x="8556338" y="5305455"/>
                </a:cubicBezTo>
                <a:cubicBezTo>
                  <a:pt x="8556338" y="5275690"/>
                  <a:pt x="8540525" y="5209027"/>
                  <a:pt x="8508898" y="5105467"/>
                </a:cubicBezTo>
                <a:cubicBezTo>
                  <a:pt x="8477273" y="5001908"/>
                  <a:pt x="8461460" y="4902379"/>
                  <a:pt x="8461460" y="4806881"/>
                </a:cubicBezTo>
                <a:cubicBezTo>
                  <a:pt x="8462701" y="4705182"/>
                  <a:pt x="8463631" y="4612784"/>
                  <a:pt x="8464251" y="4529688"/>
                </a:cubicBezTo>
                <a:cubicBezTo>
                  <a:pt x="8464871" y="4446593"/>
                  <a:pt x="8465181" y="4345514"/>
                  <a:pt x="8465181" y="4226451"/>
                </a:cubicBezTo>
                <a:cubicBezTo>
                  <a:pt x="8465181" y="4037936"/>
                  <a:pt x="8438825" y="3886627"/>
                  <a:pt x="8386115" y="3772526"/>
                </a:cubicBezTo>
                <a:cubicBezTo>
                  <a:pt x="8333407" y="3658424"/>
                  <a:pt x="8243179" y="3575018"/>
                  <a:pt x="8115435" y="3522308"/>
                </a:cubicBezTo>
                <a:cubicBezTo>
                  <a:pt x="7987691" y="3469598"/>
                  <a:pt x="7812197" y="3443243"/>
                  <a:pt x="7588955" y="3443243"/>
                </a:cubicBezTo>
                <a:close/>
                <a:moveTo>
                  <a:pt x="2080380" y="2738170"/>
                </a:moveTo>
                <a:cubicBezTo>
                  <a:pt x="1989843" y="2738170"/>
                  <a:pt x="1920700" y="2758634"/>
                  <a:pt x="1872951" y="2799561"/>
                </a:cubicBezTo>
                <a:cubicBezTo>
                  <a:pt x="1825201" y="2840489"/>
                  <a:pt x="1801327" y="2896300"/>
                  <a:pt x="1801327" y="2966994"/>
                </a:cubicBezTo>
                <a:cubicBezTo>
                  <a:pt x="1801327" y="3035206"/>
                  <a:pt x="1824272" y="3090086"/>
                  <a:pt x="1870160" y="3131634"/>
                </a:cubicBezTo>
                <a:cubicBezTo>
                  <a:pt x="1916049" y="3173182"/>
                  <a:pt x="1986122" y="3193956"/>
                  <a:pt x="2080380" y="3193956"/>
                </a:cubicBezTo>
                <a:lnTo>
                  <a:pt x="2683134" y="3193956"/>
                </a:lnTo>
                <a:lnTo>
                  <a:pt x="2683134" y="5175230"/>
                </a:lnTo>
                <a:cubicBezTo>
                  <a:pt x="2683134" y="5288092"/>
                  <a:pt x="2708868" y="5372427"/>
                  <a:pt x="2760338" y="5428238"/>
                </a:cubicBezTo>
                <a:cubicBezTo>
                  <a:pt x="2811808" y="5484049"/>
                  <a:pt x="2878471" y="5511954"/>
                  <a:pt x="2960326" y="5511954"/>
                </a:cubicBezTo>
                <a:cubicBezTo>
                  <a:pt x="3040942" y="5511954"/>
                  <a:pt x="3106674" y="5484359"/>
                  <a:pt x="3157524" y="5429168"/>
                </a:cubicBezTo>
                <a:cubicBezTo>
                  <a:pt x="3208373" y="5373978"/>
                  <a:pt x="3233798" y="5289332"/>
                  <a:pt x="3233798" y="5175230"/>
                </a:cubicBezTo>
                <a:lnTo>
                  <a:pt x="3233798" y="3193956"/>
                </a:lnTo>
                <a:lnTo>
                  <a:pt x="3836552" y="3193956"/>
                </a:lnTo>
                <a:cubicBezTo>
                  <a:pt x="3930810" y="3193956"/>
                  <a:pt x="4001503" y="3173182"/>
                  <a:pt x="4048632" y="3131634"/>
                </a:cubicBezTo>
                <a:cubicBezTo>
                  <a:pt x="4095761" y="3090086"/>
                  <a:pt x="4119325" y="3035206"/>
                  <a:pt x="4119325" y="2966994"/>
                </a:cubicBezTo>
                <a:cubicBezTo>
                  <a:pt x="4119325" y="2898780"/>
                  <a:pt x="4096071" y="2843590"/>
                  <a:pt x="4049562" y="2801422"/>
                </a:cubicBezTo>
                <a:cubicBezTo>
                  <a:pt x="4003053" y="2759254"/>
                  <a:pt x="3932050" y="2738170"/>
                  <a:pt x="3836552" y="2738170"/>
                </a:cubicBezTo>
                <a:close/>
                <a:moveTo>
                  <a:pt x="11574943" y="2691662"/>
                </a:moveTo>
                <a:cubicBezTo>
                  <a:pt x="11494329" y="2691662"/>
                  <a:pt x="11432316" y="2721117"/>
                  <a:pt x="11388908" y="2780028"/>
                </a:cubicBezTo>
                <a:cubicBezTo>
                  <a:pt x="11345500" y="2838939"/>
                  <a:pt x="11323796" y="2924826"/>
                  <a:pt x="11323796" y="3037686"/>
                </a:cubicBezTo>
                <a:lnTo>
                  <a:pt x="11323796" y="5203135"/>
                </a:lnTo>
                <a:cubicBezTo>
                  <a:pt x="11323796" y="5304835"/>
                  <a:pt x="11346120" y="5381729"/>
                  <a:pt x="11390769" y="5433819"/>
                </a:cubicBezTo>
                <a:cubicBezTo>
                  <a:pt x="11435417" y="5485909"/>
                  <a:pt x="11496809" y="5511954"/>
                  <a:pt x="11574943" y="5511954"/>
                </a:cubicBezTo>
                <a:cubicBezTo>
                  <a:pt x="11641916" y="5511954"/>
                  <a:pt x="11701137" y="5485599"/>
                  <a:pt x="11752607" y="5432889"/>
                </a:cubicBezTo>
                <a:cubicBezTo>
                  <a:pt x="11804077" y="5380179"/>
                  <a:pt x="11829812" y="5304835"/>
                  <a:pt x="11829812" y="5206856"/>
                </a:cubicBezTo>
                <a:lnTo>
                  <a:pt x="11829812" y="4803160"/>
                </a:lnTo>
                <a:lnTo>
                  <a:pt x="12105144" y="4542711"/>
                </a:lnTo>
                <a:lnTo>
                  <a:pt x="12553488" y="5279410"/>
                </a:lnTo>
                <a:cubicBezTo>
                  <a:pt x="12610540" y="5367467"/>
                  <a:pt x="12655808" y="5428238"/>
                  <a:pt x="12689294" y="5461724"/>
                </a:cubicBezTo>
                <a:cubicBezTo>
                  <a:pt x="12722780" y="5495211"/>
                  <a:pt x="12770530" y="5511954"/>
                  <a:pt x="12832541" y="5511954"/>
                </a:cubicBezTo>
                <a:cubicBezTo>
                  <a:pt x="12904475" y="5511954"/>
                  <a:pt x="12962455" y="5488699"/>
                  <a:pt x="13006484" y="5442191"/>
                </a:cubicBezTo>
                <a:cubicBezTo>
                  <a:pt x="13050513" y="5395682"/>
                  <a:pt x="13072526" y="5332120"/>
                  <a:pt x="13072526" y="5251505"/>
                </a:cubicBezTo>
                <a:cubicBezTo>
                  <a:pt x="13072526" y="5222979"/>
                  <a:pt x="13064155" y="5192904"/>
                  <a:pt x="13047412" y="5161278"/>
                </a:cubicBezTo>
                <a:cubicBezTo>
                  <a:pt x="13030669" y="5129653"/>
                  <a:pt x="13003074" y="5083453"/>
                  <a:pt x="12964626" y="5022682"/>
                </a:cubicBezTo>
                <a:lnTo>
                  <a:pt x="12443728" y="4204127"/>
                </a:lnTo>
                <a:lnTo>
                  <a:pt x="12713479" y="3956701"/>
                </a:lnTo>
                <a:cubicBezTo>
                  <a:pt x="12851145" y="3832677"/>
                  <a:pt x="12919978" y="3733458"/>
                  <a:pt x="12919978" y="3659044"/>
                </a:cubicBezTo>
                <a:cubicBezTo>
                  <a:pt x="12919978" y="3598272"/>
                  <a:pt x="12898894" y="3547733"/>
                  <a:pt x="12856726" y="3507426"/>
                </a:cubicBezTo>
                <a:cubicBezTo>
                  <a:pt x="12814557" y="3467118"/>
                  <a:pt x="12761848" y="3446964"/>
                  <a:pt x="12698596" y="3446964"/>
                </a:cubicBezTo>
                <a:cubicBezTo>
                  <a:pt x="12645265" y="3446964"/>
                  <a:pt x="12599997" y="3460607"/>
                  <a:pt x="12562790" y="3487892"/>
                </a:cubicBezTo>
                <a:cubicBezTo>
                  <a:pt x="12525583" y="3515177"/>
                  <a:pt x="12471633" y="3566026"/>
                  <a:pt x="12400940" y="3640440"/>
                </a:cubicBezTo>
                <a:lnTo>
                  <a:pt x="11829812" y="4239474"/>
                </a:lnTo>
                <a:lnTo>
                  <a:pt x="11829812" y="3007921"/>
                </a:lnTo>
                <a:cubicBezTo>
                  <a:pt x="11829812" y="2903741"/>
                  <a:pt x="11806868" y="2824986"/>
                  <a:pt x="11760979" y="2771656"/>
                </a:cubicBezTo>
                <a:cubicBezTo>
                  <a:pt x="11715090" y="2718327"/>
                  <a:pt x="11653078" y="2691662"/>
                  <a:pt x="11574943" y="2691662"/>
                </a:cubicBezTo>
                <a:close/>
                <a:moveTo>
                  <a:pt x="4651386" y="2691662"/>
                </a:moveTo>
                <a:cubicBezTo>
                  <a:pt x="4572011" y="2691662"/>
                  <a:pt x="4510309" y="2717396"/>
                  <a:pt x="4466281" y="2768866"/>
                </a:cubicBezTo>
                <a:cubicBezTo>
                  <a:pt x="4422252" y="2820335"/>
                  <a:pt x="4400238" y="2897540"/>
                  <a:pt x="4400238" y="3000480"/>
                </a:cubicBezTo>
                <a:lnTo>
                  <a:pt x="4400238" y="5203135"/>
                </a:lnTo>
                <a:cubicBezTo>
                  <a:pt x="4400238" y="5409014"/>
                  <a:pt x="4483954" y="5511954"/>
                  <a:pt x="4651386" y="5511954"/>
                </a:cubicBezTo>
                <a:cubicBezTo>
                  <a:pt x="4732002" y="5511954"/>
                  <a:pt x="4794943" y="5485599"/>
                  <a:pt x="4840212" y="5432889"/>
                </a:cubicBezTo>
                <a:cubicBezTo>
                  <a:pt x="4885480" y="5380179"/>
                  <a:pt x="4908114" y="5303594"/>
                  <a:pt x="4908114" y="5203135"/>
                </a:cubicBezTo>
                <a:lnTo>
                  <a:pt x="4908114" y="4531549"/>
                </a:lnTo>
                <a:cubicBezTo>
                  <a:pt x="4908114" y="4338072"/>
                  <a:pt x="4921757" y="4203507"/>
                  <a:pt x="4949042" y="4127852"/>
                </a:cubicBezTo>
                <a:cubicBezTo>
                  <a:pt x="4985009" y="4038556"/>
                  <a:pt x="5039268" y="3968173"/>
                  <a:pt x="5111823" y="3916703"/>
                </a:cubicBezTo>
                <a:cubicBezTo>
                  <a:pt x="5184377" y="3865233"/>
                  <a:pt x="5265922" y="3839498"/>
                  <a:pt x="5356459" y="3839498"/>
                </a:cubicBezTo>
                <a:cubicBezTo>
                  <a:pt x="5491644" y="3839498"/>
                  <a:pt x="5583422" y="3883216"/>
                  <a:pt x="5631790" y="3970653"/>
                </a:cubicBezTo>
                <a:cubicBezTo>
                  <a:pt x="5680161" y="4058090"/>
                  <a:pt x="5704345" y="4183043"/>
                  <a:pt x="5704345" y="4345514"/>
                </a:cubicBezTo>
                <a:lnTo>
                  <a:pt x="5704345" y="5203135"/>
                </a:lnTo>
                <a:cubicBezTo>
                  <a:pt x="5704345" y="5409014"/>
                  <a:pt x="5788061" y="5511954"/>
                  <a:pt x="5955492" y="5511954"/>
                </a:cubicBezTo>
                <a:cubicBezTo>
                  <a:pt x="6032386" y="5511954"/>
                  <a:pt x="6094089" y="5485909"/>
                  <a:pt x="6140597" y="5433819"/>
                </a:cubicBezTo>
                <a:cubicBezTo>
                  <a:pt x="6187106" y="5381729"/>
                  <a:pt x="6210360" y="5304835"/>
                  <a:pt x="6210360" y="5203135"/>
                </a:cubicBezTo>
                <a:lnTo>
                  <a:pt x="6210360" y="4230172"/>
                </a:lnTo>
                <a:cubicBezTo>
                  <a:pt x="6210360" y="4132193"/>
                  <a:pt x="6204159" y="4045687"/>
                  <a:pt x="6191757" y="3970653"/>
                </a:cubicBezTo>
                <a:cubicBezTo>
                  <a:pt x="6179354" y="3895619"/>
                  <a:pt x="6155170" y="3827716"/>
                  <a:pt x="6119204" y="3766945"/>
                </a:cubicBezTo>
                <a:cubicBezTo>
                  <a:pt x="6062152" y="3662765"/>
                  <a:pt x="5983708" y="3583390"/>
                  <a:pt x="5883869" y="3528819"/>
                </a:cubicBezTo>
                <a:cubicBezTo>
                  <a:pt x="5784030" y="3474249"/>
                  <a:pt x="5669618" y="3446964"/>
                  <a:pt x="5540634" y="3446964"/>
                </a:cubicBezTo>
                <a:cubicBezTo>
                  <a:pt x="5455058" y="3446964"/>
                  <a:pt x="5375063" y="3457816"/>
                  <a:pt x="5300648" y="3479520"/>
                </a:cubicBezTo>
                <a:cubicBezTo>
                  <a:pt x="5226234" y="3501224"/>
                  <a:pt x="5158331" y="3533781"/>
                  <a:pt x="5096940" y="3577189"/>
                </a:cubicBezTo>
                <a:cubicBezTo>
                  <a:pt x="5035548" y="3620597"/>
                  <a:pt x="4972607" y="3679508"/>
                  <a:pt x="4908114" y="3753922"/>
                </a:cubicBezTo>
                <a:lnTo>
                  <a:pt x="4908114" y="3000480"/>
                </a:lnTo>
                <a:cubicBezTo>
                  <a:pt x="4908114" y="2898780"/>
                  <a:pt x="4885480" y="2821886"/>
                  <a:pt x="4840212" y="2769796"/>
                </a:cubicBezTo>
                <a:cubicBezTo>
                  <a:pt x="4794943" y="2717706"/>
                  <a:pt x="4732002" y="2691662"/>
                  <a:pt x="4651386" y="2691662"/>
                </a:cubicBezTo>
                <a:close/>
                <a:moveTo>
                  <a:pt x="0" y="0"/>
                </a:moveTo>
                <a:lnTo>
                  <a:pt x="20567650" y="0"/>
                </a:lnTo>
                <a:lnTo>
                  <a:pt x="20567650" y="12268200"/>
                </a:lnTo>
                <a:lnTo>
                  <a:pt x="0" y="122682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300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583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3EE488-FB51-DD1C-260A-41229504B618}"/>
              </a:ext>
            </a:extLst>
          </p:cNvPr>
          <p:cNvSpPr txBox="1"/>
          <p:nvPr/>
        </p:nvSpPr>
        <p:spPr>
          <a:xfrm>
            <a:off x="693486" y="2454275"/>
            <a:ext cx="8672764" cy="1975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1. Coordinator Identification</a:t>
            </a:r>
            <a:endParaRPr lang="en-US" sz="2400" kern="100" dirty="0">
              <a:solidFill>
                <a:srgbClr val="FF000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We identified key coordinators, including: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Students</a:t>
            </a:r>
            <a:r>
              <a:rPr lang="en-US" sz="2400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</a:t>
            </a: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Representing most user, their perspectives on schedules routes and affordability were critical.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5DFCFC0-FB8A-0D9D-45A0-FA7E598FDF93}"/>
              </a:ext>
            </a:extLst>
          </p:cNvPr>
          <p:cNvGrpSpPr/>
          <p:nvPr/>
        </p:nvGrpSpPr>
        <p:grpSpPr>
          <a:xfrm>
            <a:off x="-2895359" y="-5969289"/>
            <a:ext cx="25751437" cy="23002693"/>
            <a:chOff x="-2895359" y="-5969289"/>
            <a:chExt cx="25751437" cy="23002693"/>
          </a:xfrm>
        </p:grpSpPr>
        <p:sp>
          <p:nvSpPr>
            <p:cNvPr id="7" name="Partial Circle 6">
              <a:extLst>
                <a:ext uri="{FF2B5EF4-FFF2-40B4-BE49-F238E27FC236}">
                  <a16:creationId xmlns:a16="http://schemas.microsoft.com/office/drawing/2014/main" id="{48F9B598-892D-9398-EBBE-B6DE5043B3CC}"/>
                </a:ext>
              </a:extLst>
            </p:cNvPr>
            <p:cNvSpPr/>
            <p:nvPr/>
          </p:nvSpPr>
          <p:spPr>
            <a:xfrm rot="16200000">
              <a:off x="-1520987" y="-7343661"/>
              <a:ext cx="23002693" cy="25751437"/>
            </a:xfrm>
            <a:prstGeom prst="pi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747838D-D641-EDBA-15AF-BD96C3E09039}"/>
                </a:ext>
              </a:extLst>
            </p:cNvPr>
            <p:cNvGrpSpPr/>
            <p:nvPr/>
          </p:nvGrpSpPr>
          <p:grpSpPr>
            <a:xfrm rot="18138775">
              <a:off x="9823450" y="4652509"/>
              <a:ext cx="457200" cy="2004332"/>
              <a:chOff x="1441450" y="1997075"/>
              <a:chExt cx="457200" cy="2004332"/>
            </a:xfrm>
          </p:grpSpPr>
          <p:sp>
            <p:nvSpPr>
              <p:cNvPr id="2" name="Isosceles Triangle 1">
                <a:extLst>
                  <a:ext uri="{FF2B5EF4-FFF2-40B4-BE49-F238E27FC236}">
                    <a16:creationId xmlns:a16="http://schemas.microsoft.com/office/drawing/2014/main" id="{F9131420-E661-4BEB-9F0B-8CA76B7D51E3}"/>
                  </a:ext>
                </a:extLst>
              </p:cNvPr>
              <p:cNvSpPr/>
              <p:nvPr/>
            </p:nvSpPr>
            <p:spPr>
              <a:xfrm>
                <a:off x="1517650" y="1997075"/>
                <a:ext cx="304800" cy="9906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Isosceles Triangle 2">
                <a:extLst>
                  <a:ext uri="{FF2B5EF4-FFF2-40B4-BE49-F238E27FC236}">
                    <a16:creationId xmlns:a16="http://schemas.microsoft.com/office/drawing/2014/main" id="{699B79B0-E8E9-2797-84F0-CC9818F3FD5C}"/>
                  </a:ext>
                </a:extLst>
              </p:cNvPr>
              <p:cNvSpPr/>
              <p:nvPr/>
            </p:nvSpPr>
            <p:spPr>
              <a:xfrm rot="10800000">
                <a:off x="1517650" y="3010807"/>
                <a:ext cx="304800" cy="9906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dirty="0"/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C65CFB6A-35AF-2DDC-64A8-C430CF82ECAB}"/>
                  </a:ext>
                </a:extLst>
              </p:cNvPr>
              <p:cNvSpPr/>
              <p:nvPr/>
            </p:nvSpPr>
            <p:spPr>
              <a:xfrm>
                <a:off x="1441450" y="2770045"/>
                <a:ext cx="457200" cy="435259"/>
              </a:xfrm>
              <a:prstGeom prst="ellipse">
                <a:avLst/>
              </a:prstGeom>
              <a:solidFill>
                <a:schemeClr val="tx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699919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166CD-93B7-1E17-CE79-CA8DAA8E2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9CAEAA-6DBD-3D41-29EB-006AB8547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2450" y="3084542"/>
            <a:ext cx="1981201" cy="19812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AE1CBF-8472-CF9C-3A24-7315D61BDA73}"/>
              </a:ext>
            </a:extLst>
          </p:cNvPr>
          <p:cNvSpPr txBox="1"/>
          <p:nvPr/>
        </p:nvSpPr>
        <p:spPr>
          <a:xfrm>
            <a:off x="10173457" y="776012"/>
            <a:ext cx="9237157" cy="23103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Transportation Admins</a:t>
            </a:r>
            <a:r>
              <a:rPr lang="en-US" sz="2400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</a:t>
            </a: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Responsible for planning and executing the transport services.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University Admins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Overseeing budgeting policymaking and sustainability goals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2FABB0-8753-AD96-AF3B-F8CBF6FF0FD6}"/>
              </a:ext>
            </a:extLst>
          </p:cNvPr>
          <p:cNvSpPr txBox="1"/>
          <p:nvPr/>
        </p:nvSpPr>
        <p:spPr>
          <a:xfrm>
            <a:off x="693486" y="2454275"/>
            <a:ext cx="8672764" cy="1975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1. Coordinator Identification</a:t>
            </a:r>
            <a:endParaRPr lang="en-US" sz="2400" kern="100" dirty="0">
              <a:solidFill>
                <a:srgbClr val="FF000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We identified key coordinators, including: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Students</a:t>
            </a:r>
            <a:r>
              <a:rPr lang="en-US" sz="2400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</a:t>
            </a: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Representing most user, their perspectives on schedules routes and affordability were critical.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A058A7-BBC4-4A33-9086-9231075B0D78}"/>
              </a:ext>
            </a:extLst>
          </p:cNvPr>
          <p:cNvGrpSpPr/>
          <p:nvPr/>
        </p:nvGrpSpPr>
        <p:grpSpPr>
          <a:xfrm rot="5400000">
            <a:off x="-2895359" y="-5969289"/>
            <a:ext cx="25751437" cy="23002693"/>
            <a:chOff x="-2895359" y="-5969289"/>
            <a:chExt cx="25751437" cy="23002693"/>
          </a:xfrm>
        </p:grpSpPr>
        <p:sp>
          <p:nvSpPr>
            <p:cNvPr id="7" name="Partial Circle 6">
              <a:extLst>
                <a:ext uri="{FF2B5EF4-FFF2-40B4-BE49-F238E27FC236}">
                  <a16:creationId xmlns:a16="http://schemas.microsoft.com/office/drawing/2014/main" id="{CE917E6C-0F9A-BF15-87CB-31839222D7E2}"/>
                </a:ext>
              </a:extLst>
            </p:cNvPr>
            <p:cNvSpPr/>
            <p:nvPr/>
          </p:nvSpPr>
          <p:spPr>
            <a:xfrm rot="16200000">
              <a:off x="-1520987" y="-7343661"/>
              <a:ext cx="23002693" cy="25751437"/>
            </a:xfrm>
            <a:prstGeom prst="pi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34FFE08-C3FB-4BBC-0B53-5835ABC1B27F}"/>
                </a:ext>
              </a:extLst>
            </p:cNvPr>
            <p:cNvGrpSpPr/>
            <p:nvPr/>
          </p:nvGrpSpPr>
          <p:grpSpPr>
            <a:xfrm rot="18138775">
              <a:off x="9823450" y="4652509"/>
              <a:ext cx="457200" cy="2004332"/>
              <a:chOff x="1441450" y="1997075"/>
              <a:chExt cx="457200" cy="2004332"/>
            </a:xfrm>
          </p:grpSpPr>
          <p:sp>
            <p:nvSpPr>
              <p:cNvPr id="2" name="Isosceles Triangle 1">
                <a:extLst>
                  <a:ext uri="{FF2B5EF4-FFF2-40B4-BE49-F238E27FC236}">
                    <a16:creationId xmlns:a16="http://schemas.microsoft.com/office/drawing/2014/main" id="{8D823999-E571-49F1-AC4C-8DAE3ADF6EF3}"/>
                  </a:ext>
                </a:extLst>
              </p:cNvPr>
              <p:cNvSpPr/>
              <p:nvPr/>
            </p:nvSpPr>
            <p:spPr>
              <a:xfrm>
                <a:off x="1517650" y="1997075"/>
                <a:ext cx="304800" cy="9906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/>
              </a:p>
            </p:txBody>
          </p:sp>
          <p:sp>
            <p:nvSpPr>
              <p:cNvPr id="3" name="Isosceles Triangle 2">
                <a:extLst>
                  <a:ext uri="{FF2B5EF4-FFF2-40B4-BE49-F238E27FC236}">
                    <a16:creationId xmlns:a16="http://schemas.microsoft.com/office/drawing/2014/main" id="{B75079CC-F29E-F268-FFB7-9A8D06326C64}"/>
                  </a:ext>
                </a:extLst>
              </p:cNvPr>
              <p:cNvSpPr/>
              <p:nvPr/>
            </p:nvSpPr>
            <p:spPr>
              <a:xfrm rot="10800000">
                <a:off x="1517650" y="3010807"/>
                <a:ext cx="304800" cy="9906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5831CD3A-ECB7-43B2-D345-AE7E078A57E6}"/>
                  </a:ext>
                </a:extLst>
              </p:cNvPr>
              <p:cNvSpPr/>
              <p:nvPr/>
            </p:nvSpPr>
            <p:spPr>
              <a:xfrm>
                <a:off x="1441450" y="2770045"/>
                <a:ext cx="457200" cy="435259"/>
              </a:xfrm>
              <a:prstGeom prst="ellipse">
                <a:avLst/>
              </a:prstGeom>
              <a:solidFill>
                <a:schemeClr val="tx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84888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1536A-B2B0-5E24-4501-898030167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8B65E6C-5531-E570-8793-F136875D5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9450" y="8321675"/>
            <a:ext cx="1715348" cy="17153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831C77-87CA-C496-9498-E1DE5CE49874}"/>
              </a:ext>
            </a:extLst>
          </p:cNvPr>
          <p:cNvSpPr txBox="1"/>
          <p:nvPr/>
        </p:nvSpPr>
        <p:spPr>
          <a:xfrm>
            <a:off x="10837105" y="6569075"/>
            <a:ext cx="6515100" cy="1448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2. Interview Planning</a:t>
            </a:r>
            <a:endParaRPr lang="en-US" sz="2400" kern="100" dirty="0">
              <a:solidFill>
                <a:srgbClr val="FF0000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Structured interviews were chosen as the primary method to explore coordinators needs.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B017FE-1F8A-A883-82B0-C57725AAC4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2450" y="3084542"/>
            <a:ext cx="1981201" cy="19812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AB4CF3-2C7A-BA8C-BDD4-32D1E8A1F680}"/>
              </a:ext>
            </a:extLst>
          </p:cNvPr>
          <p:cNvSpPr txBox="1"/>
          <p:nvPr/>
        </p:nvSpPr>
        <p:spPr>
          <a:xfrm>
            <a:off x="10173457" y="776012"/>
            <a:ext cx="9237157" cy="23103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Transportation Admins</a:t>
            </a:r>
            <a:r>
              <a:rPr lang="en-US" sz="2400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</a:t>
            </a: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Responsible for planning and executing the transport services.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University Admins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Overseeing budgeting policymaking and sustainability goals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62B61-8987-75F0-D0FF-28EDAEF6DCCD}"/>
              </a:ext>
            </a:extLst>
          </p:cNvPr>
          <p:cNvSpPr txBox="1"/>
          <p:nvPr/>
        </p:nvSpPr>
        <p:spPr>
          <a:xfrm>
            <a:off x="693486" y="2454275"/>
            <a:ext cx="8672764" cy="1975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1. Coordinator Identification</a:t>
            </a:r>
            <a:endParaRPr lang="en-US" sz="2400" kern="100" dirty="0">
              <a:solidFill>
                <a:srgbClr val="FF000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We identified key coordinators, including: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Students</a:t>
            </a:r>
            <a:r>
              <a:rPr lang="en-US" sz="2400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</a:t>
            </a: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Representing most user, their perspectives on schedules routes and affordability were critical.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AC0F9A-12B8-BF85-5E53-E21B200222C9}"/>
              </a:ext>
            </a:extLst>
          </p:cNvPr>
          <p:cNvGrpSpPr/>
          <p:nvPr/>
        </p:nvGrpSpPr>
        <p:grpSpPr>
          <a:xfrm rot="10800000">
            <a:off x="-2895359" y="-5969289"/>
            <a:ext cx="25751437" cy="23002693"/>
            <a:chOff x="-2895359" y="-5969289"/>
            <a:chExt cx="25751437" cy="23002693"/>
          </a:xfrm>
        </p:grpSpPr>
        <p:sp>
          <p:nvSpPr>
            <p:cNvPr id="7" name="Partial Circle 6">
              <a:extLst>
                <a:ext uri="{FF2B5EF4-FFF2-40B4-BE49-F238E27FC236}">
                  <a16:creationId xmlns:a16="http://schemas.microsoft.com/office/drawing/2014/main" id="{0A5109EA-B98A-CF55-6A2D-B1DD2B5475AE}"/>
                </a:ext>
              </a:extLst>
            </p:cNvPr>
            <p:cNvSpPr/>
            <p:nvPr/>
          </p:nvSpPr>
          <p:spPr>
            <a:xfrm rot="16200000">
              <a:off x="-1520987" y="-7343661"/>
              <a:ext cx="23002693" cy="25751437"/>
            </a:xfrm>
            <a:prstGeom prst="pi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D1BEFE7-C471-F1EE-EA07-A107A95C2DDE}"/>
                </a:ext>
              </a:extLst>
            </p:cNvPr>
            <p:cNvGrpSpPr/>
            <p:nvPr/>
          </p:nvGrpSpPr>
          <p:grpSpPr>
            <a:xfrm rot="18138775">
              <a:off x="9823450" y="4652509"/>
              <a:ext cx="457200" cy="2004332"/>
              <a:chOff x="1441450" y="1997075"/>
              <a:chExt cx="457200" cy="2004332"/>
            </a:xfrm>
          </p:grpSpPr>
          <p:sp>
            <p:nvSpPr>
              <p:cNvPr id="2" name="Isosceles Triangle 1">
                <a:extLst>
                  <a:ext uri="{FF2B5EF4-FFF2-40B4-BE49-F238E27FC236}">
                    <a16:creationId xmlns:a16="http://schemas.microsoft.com/office/drawing/2014/main" id="{4DEEC1DF-7732-A97F-B2D6-EBBB0E666581}"/>
                  </a:ext>
                </a:extLst>
              </p:cNvPr>
              <p:cNvSpPr/>
              <p:nvPr/>
            </p:nvSpPr>
            <p:spPr>
              <a:xfrm>
                <a:off x="1517650" y="1997075"/>
                <a:ext cx="304800" cy="9906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/>
              </a:p>
            </p:txBody>
          </p:sp>
          <p:sp>
            <p:nvSpPr>
              <p:cNvPr id="3" name="Isosceles Triangle 2">
                <a:extLst>
                  <a:ext uri="{FF2B5EF4-FFF2-40B4-BE49-F238E27FC236}">
                    <a16:creationId xmlns:a16="http://schemas.microsoft.com/office/drawing/2014/main" id="{2EA5F979-ED61-F02F-FFAA-8A41EEAE9979}"/>
                  </a:ext>
                </a:extLst>
              </p:cNvPr>
              <p:cNvSpPr/>
              <p:nvPr/>
            </p:nvSpPr>
            <p:spPr>
              <a:xfrm rot="10800000">
                <a:off x="1517650" y="3010807"/>
                <a:ext cx="304800" cy="9906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B792F32C-C070-ABE7-8096-33F5A7C3C263}"/>
                  </a:ext>
                </a:extLst>
              </p:cNvPr>
              <p:cNvSpPr/>
              <p:nvPr/>
            </p:nvSpPr>
            <p:spPr>
              <a:xfrm>
                <a:off x="1441450" y="2770045"/>
                <a:ext cx="457200" cy="435259"/>
              </a:xfrm>
              <a:prstGeom prst="ellipse">
                <a:avLst/>
              </a:prstGeom>
              <a:solidFill>
                <a:schemeClr val="tx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392924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FE19C-FDDB-6CAE-84FA-D000A6F7D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6F9F2E3C-C2B8-123E-54FA-96C8C9543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9450" y="8321675"/>
            <a:ext cx="1715348" cy="17153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2F66CA-BDFC-CC3C-843A-AB4BD5C1CD4A}"/>
              </a:ext>
            </a:extLst>
          </p:cNvPr>
          <p:cNvSpPr txBox="1"/>
          <p:nvPr/>
        </p:nvSpPr>
        <p:spPr>
          <a:xfrm>
            <a:off x="10837105" y="6569075"/>
            <a:ext cx="6515100" cy="1448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2. Interview Planning</a:t>
            </a:r>
            <a:endParaRPr lang="en-US" sz="2400" kern="100" dirty="0">
              <a:solidFill>
                <a:srgbClr val="FF0000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Structured interviews were chosen as the primary method to explore coordinators needs.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1F5A6C-AE2A-C097-9482-29C18E327C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2450" y="3084542"/>
            <a:ext cx="1981201" cy="19812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E5AF45-45CA-CC65-A467-29DE2ABDB4F5}"/>
              </a:ext>
            </a:extLst>
          </p:cNvPr>
          <p:cNvSpPr txBox="1"/>
          <p:nvPr/>
        </p:nvSpPr>
        <p:spPr>
          <a:xfrm>
            <a:off x="10173457" y="776012"/>
            <a:ext cx="9237157" cy="23103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Transportation Admins</a:t>
            </a:r>
            <a:r>
              <a:rPr lang="en-US" sz="2400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</a:t>
            </a: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Responsible for planning and executing the transport services.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University Admins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Overseeing budgeting policymaking and sustainability goals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5EB7D5-3B15-2CF2-6BE7-2851E42A9C89}"/>
              </a:ext>
            </a:extLst>
          </p:cNvPr>
          <p:cNvSpPr txBox="1"/>
          <p:nvPr/>
        </p:nvSpPr>
        <p:spPr>
          <a:xfrm>
            <a:off x="693486" y="2454275"/>
            <a:ext cx="8672764" cy="1975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1. Coordinator Identification</a:t>
            </a:r>
            <a:endParaRPr lang="en-US" sz="2400" kern="100" dirty="0">
              <a:solidFill>
                <a:srgbClr val="FF000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We identified key coordinators, including: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Students</a:t>
            </a:r>
            <a:r>
              <a:rPr lang="en-US" sz="2400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</a:t>
            </a: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Representing most user, their perspectives on schedules routes and affordability were critical.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15AC01E-612B-E19A-CF4C-932C4A334229}"/>
              </a:ext>
            </a:extLst>
          </p:cNvPr>
          <p:cNvGrpSpPr/>
          <p:nvPr/>
        </p:nvGrpSpPr>
        <p:grpSpPr>
          <a:xfrm rot="16200000">
            <a:off x="-2895359" y="-5969289"/>
            <a:ext cx="25751437" cy="23002693"/>
            <a:chOff x="-2895359" y="-5969289"/>
            <a:chExt cx="25751437" cy="23002693"/>
          </a:xfrm>
        </p:grpSpPr>
        <p:sp>
          <p:nvSpPr>
            <p:cNvPr id="7" name="Partial Circle 6">
              <a:extLst>
                <a:ext uri="{FF2B5EF4-FFF2-40B4-BE49-F238E27FC236}">
                  <a16:creationId xmlns:a16="http://schemas.microsoft.com/office/drawing/2014/main" id="{018CB578-E10B-8AB8-634D-B533AF54B7BB}"/>
                </a:ext>
              </a:extLst>
            </p:cNvPr>
            <p:cNvSpPr/>
            <p:nvPr/>
          </p:nvSpPr>
          <p:spPr>
            <a:xfrm rot="16200000">
              <a:off x="-1520987" y="-7343661"/>
              <a:ext cx="23002693" cy="25751437"/>
            </a:xfrm>
            <a:prstGeom prst="pi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4C55E50-54A4-9C40-AB53-E0124A6048AE}"/>
                </a:ext>
              </a:extLst>
            </p:cNvPr>
            <p:cNvGrpSpPr/>
            <p:nvPr/>
          </p:nvGrpSpPr>
          <p:grpSpPr>
            <a:xfrm rot="18138775">
              <a:off x="9823450" y="4652509"/>
              <a:ext cx="457200" cy="2004332"/>
              <a:chOff x="1441450" y="1997075"/>
              <a:chExt cx="457200" cy="2004332"/>
            </a:xfrm>
          </p:grpSpPr>
          <p:sp>
            <p:nvSpPr>
              <p:cNvPr id="2" name="Isosceles Triangle 1">
                <a:extLst>
                  <a:ext uri="{FF2B5EF4-FFF2-40B4-BE49-F238E27FC236}">
                    <a16:creationId xmlns:a16="http://schemas.microsoft.com/office/drawing/2014/main" id="{50E5BD13-EEB6-12F7-C805-1846BE88411F}"/>
                  </a:ext>
                </a:extLst>
              </p:cNvPr>
              <p:cNvSpPr/>
              <p:nvPr/>
            </p:nvSpPr>
            <p:spPr>
              <a:xfrm>
                <a:off x="1517650" y="1997075"/>
                <a:ext cx="304800" cy="9906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/>
              </a:p>
            </p:txBody>
          </p:sp>
          <p:sp>
            <p:nvSpPr>
              <p:cNvPr id="3" name="Isosceles Triangle 2">
                <a:extLst>
                  <a:ext uri="{FF2B5EF4-FFF2-40B4-BE49-F238E27FC236}">
                    <a16:creationId xmlns:a16="http://schemas.microsoft.com/office/drawing/2014/main" id="{507FE414-C002-7745-9017-EAA4389BDD4E}"/>
                  </a:ext>
                </a:extLst>
              </p:cNvPr>
              <p:cNvSpPr/>
              <p:nvPr/>
            </p:nvSpPr>
            <p:spPr>
              <a:xfrm rot="10800000">
                <a:off x="1517650" y="3010807"/>
                <a:ext cx="304800" cy="9906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B5386527-47E3-5FA3-9620-47A2591A6F74}"/>
                  </a:ext>
                </a:extLst>
              </p:cNvPr>
              <p:cNvSpPr/>
              <p:nvPr/>
            </p:nvSpPr>
            <p:spPr>
              <a:xfrm>
                <a:off x="1441450" y="2770045"/>
                <a:ext cx="457200" cy="435259"/>
              </a:xfrm>
              <a:prstGeom prst="ellipse">
                <a:avLst/>
              </a:prstGeom>
              <a:solidFill>
                <a:schemeClr val="tx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/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AAD8E6F-FAB8-34C7-F531-0C549E312AC0}"/>
              </a:ext>
            </a:extLst>
          </p:cNvPr>
          <p:cNvSpPr txBox="1"/>
          <p:nvPr/>
        </p:nvSpPr>
        <p:spPr>
          <a:xfrm>
            <a:off x="908050" y="6388803"/>
            <a:ext cx="6996364" cy="3147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solidFill>
                  <a:srgbClr val="FF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3-Surveys and forms</a:t>
            </a:r>
            <a:endParaRPr lang="en-US" sz="2400" kern="100" dirty="0">
              <a:solidFill>
                <a:srgbClr val="FF0000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 Form for students is an essential step in gathering their feedback, preferences, and needs for the </a:t>
            </a:r>
            <a:r>
              <a:rPr lang="en-US" sz="24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UniRoutes</a:t>
            </a: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transportation system. This form will help ensure that the system is designed to address the actual concerns and priorities of its primary users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0A719B-A1D1-DE89-551E-8E990712A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685" y="8824058"/>
            <a:ext cx="1529721" cy="152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784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494</TotalTime>
  <Words>3464</Words>
  <Application>Microsoft Office PowerPoint</Application>
  <PresentationFormat>Custom</PresentationFormat>
  <Paragraphs>412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Aptos</vt:lpstr>
      <vt:lpstr>Arial</vt:lpstr>
      <vt:lpstr>Arial MT</vt:lpstr>
      <vt:lpstr>Arial Rounded MT Bold</vt:lpstr>
      <vt:lpstr>Calibri</vt:lpstr>
      <vt:lpstr>Symbol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MainTitle</dc:title>
  <dc:creator>ibrahem eldafrawy</dc:creator>
  <cp:lastModifiedBy>Abdalla Basem Abdalla Zain</cp:lastModifiedBy>
  <cp:revision>10</cp:revision>
  <dcterms:created xsi:type="dcterms:W3CDTF">2024-11-06T03:38:37Z</dcterms:created>
  <dcterms:modified xsi:type="dcterms:W3CDTF">2024-12-10T23:04:28Z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2024-09-30T00:00:00Z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2024-11-06T00:00:00Z</vt:filetime>
  </property>
  <property fmtid="{D5CDD505-2E9C-101B-9397-08002B2CF9AE}" pid="5" name="Producer">
    <vt:lpwstr>Microsoft® PowerPoint® for Microsoft 365</vt:lpwstr>
  </property>
</Properties>
</file>